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alibri (MS) Bold" charset="1" panose="020F0702030404030204"/>
      <p:regular r:id="rId20"/>
    </p:embeddedFont>
    <p:embeddedFont>
      <p:font typeface="The Seasons Bold" charset="1" panose="00000000000000000000"/>
      <p:regular r:id="rId21"/>
    </p:embeddedFont>
    <p:embeddedFont>
      <p:font typeface="Garet" charset="1" panose="00000000000000000000"/>
      <p:regular r:id="rId22"/>
    </p:embeddedFont>
    <p:embeddedFont>
      <p:font typeface="Arial Bold" charset="1" panose="020B0802020202020204"/>
      <p:regular r:id="rId26"/>
    </p:embeddedFont>
    <p:embeddedFont>
      <p:font typeface="TAN Nimbus" charset="1" panose="00000000000000000000"/>
      <p:regular r:id="rId27"/>
    </p:embeddedFont>
    <p:embeddedFont>
      <p:font typeface="The Season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Learning Objectives of the Internship: Garbage Classification Using Deep Learning</a:t>
            </a:r>
          </a:p>
          <a:p>
            <a:r>
              <a:rPr lang="en-US"/>
              <a:t/>
            </a:r>
          </a:p>
          <a:p>
            <a:r>
              <a:rPr lang="en-US"/>
              <a:t>1. **Understand the Role of AI in Environmental Sustainability**</a:t>
            </a:r>
          </a:p>
          <a:p>
            <a:r>
              <a:rPr lang="en-US"/>
              <a:t>   Learn how artificial intelligence and image classification can be applied to promote waste management and environmental protection.</a:t>
            </a:r>
          </a:p>
          <a:p>
            <a:r>
              <a:rPr lang="en-US"/>
              <a:t/>
            </a:r>
          </a:p>
          <a:p>
            <a:r>
              <a:rPr lang="en-US"/>
              <a:t>2. **Master Image Classification Techniques**</a:t>
            </a:r>
          </a:p>
          <a:p>
            <a:r>
              <a:rPr lang="en-US"/>
              <a:t>   Gain practical experience in building and training image classification models, especially Convolutional Neural Networks (CNNs) and transfer learning using models like EfficientNet.</a:t>
            </a:r>
          </a:p>
          <a:p>
            <a:r>
              <a:rPr lang="en-US"/>
              <a:t/>
            </a:r>
          </a:p>
          <a:p>
            <a:r>
              <a:rPr lang="en-US"/>
              <a:t>3. **Data Collection &amp; Preprocessing**</a:t>
            </a:r>
          </a:p>
          <a:p>
            <a:r>
              <a:rPr lang="en-US"/>
              <a:t>   Learn how to collect, clean, label, and preprocess image data for training AI models effectively (e.g., resizing, normalization, augmentation).</a:t>
            </a:r>
          </a:p>
          <a:p>
            <a:r>
              <a:rPr lang="en-US"/>
              <a:t/>
            </a:r>
          </a:p>
          <a:p>
            <a:r>
              <a:rPr lang="en-US"/>
              <a:t>4. **Handle Class Imbalance**</a:t>
            </a:r>
          </a:p>
          <a:p>
            <a:r>
              <a:rPr lang="en-US"/>
              <a:t>   Explore techniques such as data augmentation, weighted loss functions, and oversampling to manage class imbalance in garbage datasets.</a:t>
            </a:r>
          </a:p>
          <a:p>
            <a:r>
              <a:rPr lang="en-US"/>
              <a:t/>
            </a:r>
          </a:p>
          <a:p>
            <a:r>
              <a:rPr lang="en-US"/>
              <a:t>5. **Implement Transfer Learning**</a:t>
            </a:r>
          </a:p>
          <a:p>
            <a:r>
              <a:rPr lang="en-US"/>
              <a:t>   Apply pre-trained models like EfficientNetV2B0/B2 to improve model performance and training efficiency on limited garbage classification data.</a:t>
            </a:r>
          </a:p>
          <a:p>
            <a:r>
              <a:rPr lang="en-US"/>
              <a:t/>
            </a:r>
          </a:p>
          <a:p>
            <a:r>
              <a:rPr lang="en-US"/>
              <a:t>6. **Model Evaluation &amp; Visualization**</a:t>
            </a:r>
          </a:p>
          <a:p>
            <a:r>
              <a:rPr lang="en-US"/>
              <a:t>   Learn how to evaluate model performance using metrics such as accuracy, confusion matrix, and classification reports, and visualize results using tools like Matplotlib and Seaborn.</a:t>
            </a:r>
          </a:p>
          <a:p>
            <a:r>
              <a:rPr lang="en-US"/>
              <a:t/>
            </a:r>
          </a:p>
          <a:p>
            <a:r>
              <a:rPr lang="en-US"/>
              <a:t>7. **Real-Time Prediction and Deployment**</a:t>
            </a:r>
          </a:p>
          <a:p>
            <a:r>
              <a:rPr lang="en-US"/>
              <a:t>   Deploy the trained model using tools like **Gradio**, enabling real-time garbage image classification via a web interface.</a:t>
            </a:r>
          </a:p>
          <a:p>
            <a:r>
              <a:rPr lang="en-US"/>
              <a:t/>
            </a:r>
          </a:p>
          <a:p>
            <a:r>
              <a:rPr lang="en-US"/>
              <a:t>8. **Understand Ethical AI Practices**</a:t>
            </a:r>
          </a:p>
          <a:p>
            <a:r>
              <a:rPr lang="en-US"/>
              <a:t>   Gain awareness of the ethical implications of AI in environmental systems, including data privacy, model bias, and transparency.</a:t>
            </a:r>
          </a:p>
          <a:p>
            <a:r>
              <a:rPr lang="en-US"/>
              <a:t/>
            </a:r>
          </a:p>
          <a:p>
            <a:r>
              <a:rPr lang="en-US"/>
              <a:t>9. **Documentation and Reporting**</a:t>
            </a:r>
          </a:p>
          <a:p>
            <a:r>
              <a:rPr lang="en-US"/>
              <a:t>   Develop skills in documenting the end-to-end process, including dataset preparation, model training, results, and deployment steps for academic and professional presentation.</a:t>
            </a:r>
          </a:p>
          <a:p>
            <a:r>
              <a:rPr lang="en-US"/>
              <a:t/>
            </a:r>
          </a:p>
          <a:p>
            <a:r>
              <a:rPr lang="en-US"/>
              <a:t>10. **Teamwork &amp; Communication**</a:t>
            </a:r>
          </a:p>
          <a:p>
            <a:r>
              <a:rPr lang="en-US"/>
              <a:t>    Improve collaboration and communication skills by working with mentors, peers, or stakeholders during the internship project.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2" Target="../media/image1.png" Type="http://schemas.openxmlformats.org/officeDocument/2006/relationships/image"/><Relationship Id="rId3" Target="../media/image2.jpe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grpSp>
        <p:nvGrpSpPr>
          <p:cNvPr name="Group 13" id="13"/>
          <p:cNvGrpSpPr>
            <a:grpSpLocks noChangeAspect="true"/>
          </p:cNvGrpSpPr>
          <p:nvPr/>
        </p:nvGrpSpPr>
        <p:grpSpPr>
          <a:xfrm rot="0">
            <a:off x="-19048" y="-19050"/>
            <a:ext cx="18288000" cy="10287000"/>
            <a:chOff x="0" y="0"/>
            <a:chExt cx="24384000" cy="13716000"/>
          </a:xfrm>
        </p:grpSpPr>
        <p:sp>
          <p:nvSpPr>
            <p:cNvPr name="Freeform 14" id="14" descr="A person sitting at a desk with a computer  Description automatically generated"/>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4"/>
              <a:stretch>
                <a:fillRect l="0" t="0" r="0" b="0"/>
              </a:stretch>
            </a:blipFill>
          </p:spPr>
        </p:sp>
      </p:grpSp>
      <p:grpSp>
        <p:nvGrpSpPr>
          <p:cNvPr name="Group 15" id="15"/>
          <p:cNvGrpSpPr/>
          <p:nvPr/>
        </p:nvGrpSpPr>
        <p:grpSpPr>
          <a:xfrm rot="0">
            <a:off x="8791575" y="857250"/>
            <a:ext cx="7048500" cy="1504950"/>
            <a:chOff x="0" y="0"/>
            <a:chExt cx="9398000" cy="2006600"/>
          </a:xfrm>
        </p:grpSpPr>
        <p:sp>
          <p:nvSpPr>
            <p:cNvPr name="Freeform 16" id="16"/>
            <p:cNvSpPr/>
            <p:nvPr/>
          </p:nvSpPr>
          <p:spPr>
            <a:xfrm flipH="false" flipV="false" rot="0">
              <a:off x="25400" y="25400"/>
              <a:ext cx="9347200" cy="1955800"/>
            </a:xfrm>
            <a:custGeom>
              <a:avLst/>
              <a:gdLst/>
              <a:ahLst/>
              <a:cxnLst/>
              <a:rect r="r" b="b" t="t" l="l"/>
              <a:pathLst>
                <a:path h="1955800" w="9347200">
                  <a:moveTo>
                    <a:pt x="0" y="326009"/>
                  </a:moveTo>
                  <a:cubicBezTo>
                    <a:pt x="0" y="145923"/>
                    <a:pt x="148971" y="0"/>
                    <a:pt x="332613" y="0"/>
                  </a:cubicBezTo>
                  <a:lnTo>
                    <a:pt x="9014587" y="0"/>
                  </a:lnTo>
                  <a:cubicBezTo>
                    <a:pt x="9198229" y="0"/>
                    <a:pt x="9347200" y="145923"/>
                    <a:pt x="9347200" y="326009"/>
                  </a:cubicBezTo>
                  <a:lnTo>
                    <a:pt x="9347200" y="1629791"/>
                  </a:lnTo>
                  <a:cubicBezTo>
                    <a:pt x="9347200" y="1809877"/>
                    <a:pt x="9198229" y="1955800"/>
                    <a:pt x="9014587" y="1955800"/>
                  </a:cubicBezTo>
                  <a:lnTo>
                    <a:pt x="332613" y="1955800"/>
                  </a:lnTo>
                  <a:cubicBezTo>
                    <a:pt x="148971" y="1955800"/>
                    <a:pt x="0" y="1809877"/>
                    <a:pt x="0" y="1629791"/>
                  </a:cubicBezTo>
                  <a:close/>
                </a:path>
              </a:pathLst>
            </a:custGeom>
            <a:solidFill>
              <a:srgbClr val="EBEEF9"/>
            </a:solidFill>
          </p:spPr>
        </p:sp>
        <p:sp>
          <p:nvSpPr>
            <p:cNvPr name="Freeform 17" id="17"/>
            <p:cNvSpPr/>
            <p:nvPr/>
          </p:nvSpPr>
          <p:spPr>
            <a:xfrm flipH="false" flipV="false" rot="0">
              <a:off x="0" y="0"/>
              <a:ext cx="9398000" cy="2006600"/>
            </a:xfrm>
            <a:custGeom>
              <a:avLst/>
              <a:gdLst/>
              <a:ahLst/>
              <a:cxnLst/>
              <a:rect r="r" b="b" t="t" l="l"/>
              <a:pathLst>
                <a:path h="2006600" w="9398000">
                  <a:moveTo>
                    <a:pt x="0" y="351409"/>
                  </a:moveTo>
                  <a:cubicBezTo>
                    <a:pt x="0" y="156845"/>
                    <a:pt x="160782" y="0"/>
                    <a:pt x="358013" y="0"/>
                  </a:cubicBezTo>
                  <a:lnTo>
                    <a:pt x="9039987" y="0"/>
                  </a:lnTo>
                  <a:lnTo>
                    <a:pt x="9039987" y="25400"/>
                  </a:lnTo>
                  <a:lnTo>
                    <a:pt x="9039987" y="0"/>
                  </a:lnTo>
                  <a:cubicBezTo>
                    <a:pt x="9237218" y="0"/>
                    <a:pt x="9398000" y="156845"/>
                    <a:pt x="9398000" y="351409"/>
                  </a:cubicBezTo>
                  <a:lnTo>
                    <a:pt x="9372600" y="351409"/>
                  </a:lnTo>
                  <a:lnTo>
                    <a:pt x="9398000" y="351409"/>
                  </a:lnTo>
                  <a:lnTo>
                    <a:pt x="9398000" y="1655191"/>
                  </a:lnTo>
                  <a:lnTo>
                    <a:pt x="9372600" y="1655191"/>
                  </a:lnTo>
                  <a:lnTo>
                    <a:pt x="9398000" y="1655191"/>
                  </a:lnTo>
                  <a:cubicBezTo>
                    <a:pt x="9398000" y="1849755"/>
                    <a:pt x="9237218" y="2006600"/>
                    <a:pt x="9039987" y="2006600"/>
                  </a:cubicBezTo>
                  <a:lnTo>
                    <a:pt x="9039987" y="1981200"/>
                  </a:lnTo>
                  <a:lnTo>
                    <a:pt x="9039987" y="2006600"/>
                  </a:lnTo>
                  <a:lnTo>
                    <a:pt x="358013" y="2006600"/>
                  </a:lnTo>
                  <a:lnTo>
                    <a:pt x="358013" y="1981200"/>
                  </a:lnTo>
                  <a:lnTo>
                    <a:pt x="358013" y="2006600"/>
                  </a:lnTo>
                  <a:cubicBezTo>
                    <a:pt x="160782" y="2006600"/>
                    <a:pt x="0" y="1849755"/>
                    <a:pt x="0" y="1655191"/>
                  </a:cubicBezTo>
                  <a:lnTo>
                    <a:pt x="0" y="351409"/>
                  </a:lnTo>
                  <a:lnTo>
                    <a:pt x="25400" y="351409"/>
                  </a:lnTo>
                  <a:lnTo>
                    <a:pt x="0" y="351409"/>
                  </a:lnTo>
                  <a:moveTo>
                    <a:pt x="50800" y="351409"/>
                  </a:moveTo>
                  <a:lnTo>
                    <a:pt x="50800" y="1655191"/>
                  </a:lnTo>
                  <a:lnTo>
                    <a:pt x="25400" y="1655191"/>
                  </a:lnTo>
                  <a:lnTo>
                    <a:pt x="50800" y="1655191"/>
                  </a:lnTo>
                  <a:cubicBezTo>
                    <a:pt x="50800" y="1820799"/>
                    <a:pt x="187833" y="1955800"/>
                    <a:pt x="358013" y="1955800"/>
                  </a:cubicBezTo>
                  <a:lnTo>
                    <a:pt x="9039987" y="1955800"/>
                  </a:lnTo>
                  <a:cubicBezTo>
                    <a:pt x="9210167" y="1955800"/>
                    <a:pt x="9347200" y="1820799"/>
                    <a:pt x="9347200" y="1655191"/>
                  </a:cubicBezTo>
                  <a:lnTo>
                    <a:pt x="9347200" y="351409"/>
                  </a:lnTo>
                  <a:cubicBezTo>
                    <a:pt x="9347200" y="185801"/>
                    <a:pt x="9210167" y="50800"/>
                    <a:pt x="9039987" y="50800"/>
                  </a:cubicBezTo>
                  <a:lnTo>
                    <a:pt x="358013" y="50800"/>
                  </a:lnTo>
                  <a:lnTo>
                    <a:pt x="358013" y="25400"/>
                  </a:lnTo>
                  <a:lnTo>
                    <a:pt x="358013" y="50800"/>
                  </a:lnTo>
                  <a:cubicBezTo>
                    <a:pt x="187833" y="50800"/>
                    <a:pt x="50800" y="185801"/>
                    <a:pt x="50800" y="351409"/>
                  </a:cubicBezTo>
                  <a:close/>
                </a:path>
              </a:pathLst>
            </a:custGeom>
            <a:solidFill>
              <a:srgbClr val="D9D9D9"/>
            </a:solidFill>
          </p:spPr>
        </p:sp>
      </p:grpSp>
      <p:sp>
        <p:nvSpPr>
          <p:cNvPr name="TextBox 18" id="18"/>
          <p:cNvSpPr txBox="true"/>
          <p:nvPr/>
        </p:nvSpPr>
        <p:spPr>
          <a:xfrm rot="0">
            <a:off x="1728898" y="2572643"/>
            <a:ext cx="10123412" cy="1000125"/>
          </a:xfrm>
          <a:prstGeom prst="rect">
            <a:avLst/>
          </a:prstGeom>
        </p:spPr>
        <p:txBody>
          <a:bodyPr anchor="t" rtlCol="false" tIns="0" lIns="0" bIns="0" rIns="0">
            <a:spAutoFit/>
          </a:bodyPr>
          <a:lstStyle/>
          <a:p>
            <a:pPr algn="r">
              <a:lnSpc>
                <a:spcPts val="6959"/>
              </a:lnSpc>
            </a:pPr>
            <a:r>
              <a:rPr lang="en-US" sz="5799" b="true">
                <a:solidFill>
                  <a:srgbClr val="FFFFFF"/>
                </a:solidFill>
                <a:latin typeface="Calibri (MS) Bold"/>
                <a:ea typeface="Calibri (MS) Bold"/>
                <a:cs typeface="Calibri (MS) Bold"/>
                <a:sym typeface="Calibri (MS) Bold"/>
              </a:rPr>
              <a:t>Name of Project  </a:t>
            </a:r>
          </a:p>
        </p:txBody>
      </p:sp>
      <p:grpSp>
        <p:nvGrpSpPr>
          <p:cNvPr name="Group 19" id="19"/>
          <p:cNvGrpSpPr>
            <a:grpSpLocks noChangeAspect="true"/>
          </p:cNvGrpSpPr>
          <p:nvPr/>
        </p:nvGrpSpPr>
        <p:grpSpPr>
          <a:xfrm rot="0">
            <a:off x="12401129" y="1303294"/>
            <a:ext cx="1894735" cy="616250"/>
            <a:chOff x="0" y="0"/>
            <a:chExt cx="2526314" cy="821667"/>
          </a:xfrm>
        </p:grpSpPr>
        <p:sp>
          <p:nvSpPr>
            <p:cNvPr name="Freeform 20" id="20" descr="A close up of a logo  Description automatically generated"/>
            <p:cNvSpPr/>
            <p:nvPr/>
          </p:nvSpPr>
          <p:spPr>
            <a:xfrm flipH="false" flipV="false" rot="0">
              <a:off x="0" y="0"/>
              <a:ext cx="2526284" cy="821690"/>
            </a:xfrm>
            <a:custGeom>
              <a:avLst/>
              <a:gdLst/>
              <a:ahLst/>
              <a:cxnLst/>
              <a:rect r="r" b="b" t="t" l="l"/>
              <a:pathLst>
                <a:path h="821690" w="2526284">
                  <a:moveTo>
                    <a:pt x="0" y="0"/>
                  </a:moveTo>
                  <a:lnTo>
                    <a:pt x="2526284" y="0"/>
                  </a:lnTo>
                  <a:lnTo>
                    <a:pt x="2526284" y="821690"/>
                  </a:lnTo>
                  <a:lnTo>
                    <a:pt x="0" y="821690"/>
                  </a:lnTo>
                  <a:lnTo>
                    <a:pt x="0" y="0"/>
                  </a:lnTo>
                  <a:close/>
                </a:path>
              </a:pathLst>
            </a:custGeom>
            <a:blipFill>
              <a:blip r:embed="rId5"/>
              <a:stretch>
                <a:fillRect l="0" t="-86" r="-1" b="-83"/>
              </a:stretch>
            </a:blipFill>
          </p:spPr>
        </p:sp>
      </p:grpSp>
      <p:grpSp>
        <p:nvGrpSpPr>
          <p:cNvPr name="Group 21" id="21"/>
          <p:cNvGrpSpPr>
            <a:grpSpLocks noChangeAspect="true"/>
          </p:cNvGrpSpPr>
          <p:nvPr/>
        </p:nvGrpSpPr>
        <p:grpSpPr>
          <a:xfrm rot="0">
            <a:off x="10335784" y="1113136"/>
            <a:ext cx="1185239" cy="996567"/>
            <a:chOff x="0" y="0"/>
            <a:chExt cx="1580318" cy="1328756"/>
          </a:xfrm>
        </p:grpSpPr>
        <p:sp>
          <p:nvSpPr>
            <p:cNvPr name="Freeform 22" id="22" descr="A yellow and red shell logo  Description automatically generated"/>
            <p:cNvSpPr/>
            <p:nvPr/>
          </p:nvSpPr>
          <p:spPr>
            <a:xfrm flipH="false" flipV="false" rot="0">
              <a:off x="0" y="0"/>
              <a:ext cx="1580261" cy="1328801"/>
            </a:xfrm>
            <a:custGeom>
              <a:avLst/>
              <a:gdLst/>
              <a:ahLst/>
              <a:cxnLst/>
              <a:rect r="r" b="b" t="t" l="l"/>
              <a:pathLst>
                <a:path h="1328801" w="1580261">
                  <a:moveTo>
                    <a:pt x="0" y="0"/>
                  </a:moveTo>
                  <a:lnTo>
                    <a:pt x="1580261" y="0"/>
                  </a:lnTo>
                  <a:lnTo>
                    <a:pt x="1580261" y="1328801"/>
                  </a:lnTo>
                  <a:lnTo>
                    <a:pt x="0" y="1328801"/>
                  </a:lnTo>
                  <a:lnTo>
                    <a:pt x="0" y="0"/>
                  </a:lnTo>
                  <a:close/>
                </a:path>
              </a:pathLst>
            </a:custGeom>
            <a:blipFill>
              <a:blip r:embed="rId6"/>
              <a:stretch>
                <a:fillRect l="0" t="0" r="-3" b="3"/>
              </a:stretch>
            </a:blipFill>
          </p:spPr>
        </p:sp>
      </p:grpSp>
      <p:sp>
        <p:nvSpPr>
          <p:cNvPr name="TextBox 23" id="23"/>
          <p:cNvSpPr txBox="true"/>
          <p:nvPr/>
        </p:nvSpPr>
        <p:spPr>
          <a:xfrm rot="0">
            <a:off x="7379494" y="4396552"/>
            <a:ext cx="13139348" cy="2992120"/>
          </a:xfrm>
          <a:prstGeom prst="rect">
            <a:avLst/>
          </a:prstGeom>
        </p:spPr>
        <p:txBody>
          <a:bodyPr anchor="t" rtlCol="false" tIns="0" lIns="0" bIns="0" rIns="0">
            <a:spAutoFit/>
          </a:bodyPr>
          <a:lstStyle/>
          <a:p>
            <a:pPr algn="l">
              <a:lnSpc>
                <a:spcPts val="7699"/>
              </a:lnSpc>
            </a:pPr>
            <a:r>
              <a:rPr lang="en-US" sz="5499" b="true">
                <a:solidFill>
                  <a:srgbClr val="FFFFFF"/>
                </a:solidFill>
                <a:latin typeface="The Seasons Bold"/>
                <a:ea typeface="The Seasons Bold"/>
                <a:cs typeface="The Seasons Bold"/>
                <a:sym typeface="The Seasons Bold"/>
              </a:rPr>
              <a:t>Garbage Classification Using EfficientNetV2B2 with </a:t>
            </a:r>
          </a:p>
          <a:p>
            <a:pPr algn="l">
              <a:lnSpc>
                <a:spcPts val="7699"/>
              </a:lnSpc>
            </a:pPr>
            <a:r>
              <a:rPr lang="en-US" sz="5499" b="true">
                <a:solidFill>
                  <a:srgbClr val="FFFFFF"/>
                </a:solidFill>
                <a:latin typeface="The Seasons Bold"/>
                <a:ea typeface="The Seasons Bold"/>
                <a:cs typeface="The Seasons Bold"/>
                <a:sym typeface="The Seasons Bold"/>
              </a:rPr>
              <a:t>Transfer Learning</a:t>
            </a:r>
          </a:p>
        </p:txBody>
      </p:sp>
      <p:sp>
        <p:nvSpPr>
          <p:cNvPr name="TextBox 24" id="24"/>
          <p:cNvSpPr txBox="true"/>
          <p:nvPr/>
        </p:nvSpPr>
        <p:spPr>
          <a:xfrm rot="0">
            <a:off x="9144000" y="9594473"/>
            <a:ext cx="7918371" cy="457200"/>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Garet"/>
                <a:ea typeface="Garet"/>
                <a:cs typeface="Garet"/>
                <a:sym typeface="Garet"/>
              </a:rPr>
              <a:t>Presented by: Ashritha Reddy Annareddy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Freeform 13" id="13"/>
          <p:cNvSpPr/>
          <p:nvPr/>
        </p:nvSpPr>
        <p:spPr>
          <a:xfrm flipH="false" flipV="false" rot="0">
            <a:off x="3903940" y="1497403"/>
            <a:ext cx="9990615" cy="8254745"/>
          </a:xfrm>
          <a:custGeom>
            <a:avLst/>
            <a:gdLst/>
            <a:ahLst/>
            <a:cxnLst/>
            <a:rect r="r" b="b" t="t" l="l"/>
            <a:pathLst>
              <a:path h="8254745" w="9990615">
                <a:moveTo>
                  <a:pt x="0" y="0"/>
                </a:moveTo>
                <a:lnTo>
                  <a:pt x="9990615" y="0"/>
                </a:lnTo>
                <a:lnTo>
                  <a:pt x="9990615" y="8254746"/>
                </a:lnTo>
                <a:lnTo>
                  <a:pt x="0" y="8254746"/>
                </a:lnTo>
                <a:lnTo>
                  <a:pt x="0" y="0"/>
                </a:lnTo>
                <a:close/>
              </a:path>
            </a:pathLst>
          </a:custGeom>
          <a:blipFill>
            <a:blip r:embed="rId4"/>
            <a:stretch>
              <a:fillRect l="0" t="0" r="0" b="0"/>
            </a:stretch>
          </a:blipFill>
        </p:spPr>
      </p:sp>
      <p:sp>
        <p:nvSpPr>
          <p:cNvPr name="TextBox 14" id="14"/>
          <p:cNvSpPr txBox="true"/>
          <p:nvPr/>
        </p:nvSpPr>
        <p:spPr>
          <a:xfrm rot="0">
            <a:off x="0" y="-90337"/>
            <a:ext cx="16188075" cy="1717675"/>
          </a:xfrm>
          <a:prstGeom prst="rect">
            <a:avLst/>
          </a:prstGeom>
        </p:spPr>
        <p:txBody>
          <a:bodyPr anchor="t" rtlCol="false" tIns="0" lIns="0" bIns="0" rIns="0">
            <a:spAutoFit/>
          </a:bodyPr>
          <a:lstStyle/>
          <a:p>
            <a:pPr algn="l">
              <a:lnSpc>
                <a:spcPts val="4399"/>
              </a:lnSpc>
            </a:pPr>
          </a:p>
          <a:p>
            <a:pPr algn="l">
              <a:lnSpc>
                <a:spcPts val="4399"/>
              </a:lnSpc>
            </a:pPr>
            <a:r>
              <a:rPr lang="en-US" sz="5499" u="sng">
                <a:solidFill>
                  <a:srgbClr val="FED500"/>
                </a:solidFill>
                <a:latin typeface="TAN Nimbus"/>
                <a:ea typeface="TAN Nimbus"/>
                <a:cs typeface="TAN Nimbus"/>
                <a:sym typeface="TAN Nimbus"/>
              </a:rPr>
              <a:t>M</a:t>
            </a:r>
            <a:r>
              <a:rPr lang="en-US" sz="5499" u="sng">
                <a:solidFill>
                  <a:srgbClr val="FED500"/>
                </a:solidFill>
                <a:latin typeface="TAN Nimbus"/>
                <a:ea typeface="TAN Nimbus"/>
                <a:cs typeface="TAN Nimbus"/>
                <a:sym typeface="TAN Nimbus"/>
              </a:rPr>
              <a:t>odel Accuracy &amp; Loss Curves</a:t>
            </a:r>
          </a:p>
          <a:p>
            <a:pPr algn="l">
              <a:lnSpc>
                <a:spcPts val="439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Freeform 13" id="13"/>
          <p:cNvSpPr/>
          <p:nvPr/>
        </p:nvSpPr>
        <p:spPr>
          <a:xfrm flipH="false" flipV="false" rot="0">
            <a:off x="3997946" y="1097907"/>
            <a:ext cx="9252359" cy="8315261"/>
          </a:xfrm>
          <a:custGeom>
            <a:avLst/>
            <a:gdLst/>
            <a:ahLst/>
            <a:cxnLst/>
            <a:rect r="r" b="b" t="t" l="l"/>
            <a:pathLst>
              <a:path h="8315261" w="9252359">
                <a:moveTo>
                  <a:pt x="0" y="0"/>
                </a:moveTo>
                <a:lnTo>
                  <a:pt x="9252359" y="0"/>
                </a:lnTo>
                <a:lnTo>
                  <a:pt x="9252359" y="8315261"/>
                </a:lnTo>
                <a:lnTo>
                  <a:pt x="0" y="8315261"/>
                </a:lnTo>
                <a:lnTo>
                  <a:pt x="0" y="0"/>
                </a:lnTo>
                <a:close/>
              </a:path>
            </a:pathLst>
          </a:custGeom>
          <a:blipFill>
            <a:blip r:embed="rId4"/>
            <a:stretch>
              <a:fillRect l="0" t="0" r="0" b="0"/>
            </a:stretch>
          </a:blipFill>
        </p:spPr>
      </p:sp>
      <p:sp>
        <p:nvSpPr>
          <p:cNvPr name="TextBox 14" id="14"/>
          <p:cNvSpPr txBox="true"/>
          <p:nvPr/>
        </p:nvSpPr>
        <p:spPr>
          <a:xfrm rot="0">
            <a:off x="0" y="485132"/>
            <a:ext cx="16188075" cy="612775"/>
          </a:xfrm>
          <a:prstGeom prst="rect">
            <a:avLst/>
          </a:prstGeom>
        </p:spPr>
        <p:txBody>
          <a:bodyPr anchor="t" rtlCol="false" tIns="0" lIns="0" bIns="0" rIns="0">
            <a:spAutoFit/>
          </a:bodyPr>
          <a:lstStyle/>
          <a:p>
            <a:pPr algn="l">
              <a:lnSpc>
                <a:spcPts val="4399"/>
              </a:lnSpc>
            </a:pPr>
            <a:r>
              <a:rPr lang="en-US" sz="5499" u="sng">
                <a:solidFill>
                  <a:srgbClr val="FED500"/>
                </a:solidFill>
                <a:latin typeface="TAN Nimbus"/>
                <a:ea typeface="TAN Nimbus"/>
                <a:cs typeface="TAN Nimbus"/>
                <a:sym typeface="TAN Nimbus"/>
              </a:rPr>
              <a:t>Evaluation Metrics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Freeform 13" id="13"/>
          <p:cNvSpPr/>
          <p:nvPr/>
        </p:nvSpPr>
        <p:spPr>
          <a:xfrm flipH="false" flipV="false" rot="0">
            <a:off x="198601" y="1095495"/>
            <a:ext cx="4098087" cy="4329856"/>
          </a:xfrm>
          <a:custGeom>
            <a:avLst/>
            <a:gdLst/>
            <a:ahLst/>
            <a:cxnLst/>
            <a:rect r="r" b="b" t="t" l="l"/>
            <a:pathLst>
              <a:path h="4329856" w="4098087">
                <a:moveTo>
                  <a:pt x="0" y="0"/>
                </a:moveTo>
                <a:lnTo>
                  <a:pt x="4098087" y="0"/>
                </a:lnTo>
                <a:lnTo>
                  <a:pt x="4098087" y="4329856"/>
                </a:lnTo>
                <a:lnTo>
                  <a:pt x="0" y="4329856"/>
                </a:lnTo>
                <a:lnTo>
                  <a:pt x="0" y="0"/>
                </a:lnTo>
                <a:close/>
              </a:path>
            </a:pathLst>
          </a:custGeom>
          <a:blipFill>
            <a:blip r:embed="rId4"/>
            <a:stretch>
              <a:fillRect l="0" t="0" r="0" b="0"/>
            </a:stretch>
          </a:blipFill>
        </p:spPr>
      </p:sp>
      <p:sp>
        <p:nvSpPr>
          <p:cNvPr name="Freeform 14" id="14"/>
          <p:cNvSpPr/>
          <p:nvPr/>
        </p:nvSpPr>
        <p:spPr>
          <a:xfrm flipH="false" flipV="false" rot="0">
            <a:off x="4925338" y="1111409"/>
            <a:ext cx="3941523" cy="4164437"/>
          </a:xfrm>
          <a:custGeom>
            <a:avLst/>
            <a:gdLst/>
            <a:ahLst/>
            <a:cxnLst/>
            <a:rect r="r" b="b" t="t" l="l"/>
            <a:pathLst>
              <a:path h="4164437" w="3941523">
                <a:moveTo>
                  <a:pt x="0" y="0"/>
                </a:moveTo>
                <a:lnTo>
                  <a:pt x="3941524" y="0"/>
                </a:lnTo>
                <a:lnTo>
                  <a:pt x="3941524" y="4164438"/>
                </a:lnTo>
                <a:lnTo>
                  <a:pt x="0" y="4164438"/>
                </a:lnTo>
                <a:lnTo>
                  <a:pt x="0" y="0"/>
                </a:lnTo>
                <a:close/>
              </a:path>
            </a:pathLst>
          </a:custGeom>
          <a:blipFill>
            <a:blip r:embed="rId5"/>
            <a:stretch>
              <a:fillRect l="0" t="0" r="0" b="0"/>
            </a:stretch>
          </a:blipFill>
        </p:spPr>
      </p:sp>
      <p:sp>
        <p:nvSpPr>
          <p:cNvPr name="Freeform 15" id="15"/>
          <p:cNvSpPr/>
          <p:nvPr/>
        </p:nvSpPr>
        <p:spPr>
          <a:xfrm flipH="false" flipV="false" rot="0">
            <a:off x="9496664" y="1192397"/>
            <a:ext cx="4094530" cy="4326098"/>
          </a:xfrm>
          <a:custGeom>
            <a:avLst/>
            <a:gdLst/>
            <a:ahLst/>
            <a:cxnLst/>
            <a:rect r="r" b="b" t="t" l="l"/>
            <a:pathLst>
              <a:path h="4326098" w="4094530">
                <a:moveTo>
                  <a:pt x="0" y="0"/>
                </a:moveTo>
                <a:lnTo>
                  <a:pt x="4094531" y="0"/>
                </a:lnTo>
                <a:lnTo>
                  <a:pt x="4094531" y="4326097"/>
                </a:lnTo>
                <a:lnTo>
                  <a:pt x="0" y="4326097"/>
                </a:lnTo>
                <a:lnTo>
                  <a:pt x="0" y="0"/>
                </a:lnTo>
                <a:close/>
              </a:path>
            </a:pathLst>
          </a:custGeom>
          <a:blipFill>
            <a:blip r:embed="rId6"/>
            <a:stretch>
              <a:fillRect l="0" t="0" r="0" b="0"/>
            </a:stretch>
          </a:blipFill>
        </p:spPr>
      </p:sp>
      <p:sp>
        <p:nvSpPr>
          <p:cNvPr name="Freeform 16" id="16"/>
          <p:cNvSpPr/>
          <p:nvPr/>
        </p:nvSpPr>
        <p:spPr>
          <a:xfrm flipH="false" flipV="false" rot="0">
            <a:off x="14096259" y="1192397"/>
            <a:ext cx="4191741" cy="4428806"/>
          </a:xfrm>
          <a:custGeom>
            <a:avLst/>
            <a:gdLst/>
            <a:ahLst/>
            <a:cxnLst/>
            <a:rect r="r" b="b" t="t" l="l"/>
            <a:pathLst>
              <a:path h="4428806" w="4191741">
                <a:moveTo>
                  <a:pt x="0" y="0"/>
                </a:moveTo>
                <a:lnTo>
                  <a:pt x="4191741" y="0"/>
                </a:lnTo>
                <a:lnTo>
                  <a:pt x="4191741" y="4428806"/>
                </a:lnTo>
                <a:lnTo>
                  <a:pt x="0" y="4428806"/>
                </a:lnTo>
                <a:lnTo>
                  <a:pt x="0" y="0"/>
                </a:lnTo>
                <a:close/>
              </a:path>
            </a:pathLst>
          </a:custGeom>
          <a:blipFill>
            <a:blip r:embed="rId7"/>
            <a:stretch>
              <a:fillRect l="0" t="0" r="0" b="0"/>
            </a:stretch>
          </a:blipFill>
        </p:spPr>
      </p:sp>
      <p:sp>
        <p:nvSpPr>
          <p:cNvPr name="Freeform 17" id="17"/>
          <p:cNvSpPr/>
          <p:nvPr/>
        </p:nvSpPr>
        <p:spPr>
          <a:xfrm flipH="false" flipV="false" rot="0">
            <a:off x="198601" y="5636793"/>
            <a:ext cx="4524116" cy="5537378"/>
          </a:xfrm>
          <a:custGeom>
            <a:avLst/>
            <a:gdLst/>
            <a:ahLst/>
            <a:cxnLst/>
            <a:rect r="r" b="b" t="t" l="l"/>
            <a:pathLst>
              <a:path h="5537378" w="4524116">
                <a:moveTo>
                  <a:pt x="0" y="0"/>
                </a:moveTo>
                <a:lnTo>
                  <a:pt x="4524116" y="0"/>
                </a:lnTo>
                <a:lnTo>
                  <a:pt x="4524116" y="5537378"/>
                </a:lnTo>
                <a:lnTo>
                  <a:pt x="0" y="5537378"/>
                </a:lnTo>
                <a:lnTo>
                  <a:pt x="0" y="0"/>
                </a:lnTo>
                <a:close/>
              </a:path>
            </a:pathLst>
          </a:custGeom>
          <a:blipFill>
            <a:blip r:embed="rId8"/>
            <a:stretch>
              <a:fillRect l="-15845" t="0" r="0" b="0"/>
            </a:stretch>
          </a:blipFill>
        </p:spPr>
      </p:sp>
      <p:sp>
        <p:nvSpPr>
          <p:cNvPr name="Freeform 18" id="18"/>
          <p:cNvSpPr/>
          <p:nvPr/>
        </p:nvSpPr>
        <p:spPr>
          <a:xfrm flipH="false" flipV="false" rot="0">
            <a:off x="4648200" y="5715692"/>
            <a:ext cx="4495800" cy="4750061"/>
          </a:xfrm>
          <a:custGeom>
            <a:avLst/>
            <a:gdLst/>
            <a:ahLst/>
            <a:cxnLst/>
            <a:rect r="r" b="b" t="t" l="l"/>
            <a:pathLst>
              <a:path h="4750061" w="4495800">
                <a:moveTo>
                  <a:pt x="0" y="0"/>
                </a:moveTo>
                <a:lnTo>
                  <a:pt x="4495800" y="0"/>
                </a:lnTo>
                <a:lnTo>
                  <a:pt x="4495800" y="4750062"/>
                </a:lnTo>
                <a:lnTo>
                  <a:pt x="0" y="4750062"/>
                </a:lnTo>
                <a:lnTo>
                  <a:pt x="0" y="0"/>
                </a:lnTo>
                <a:close/>
              </a:path>
            </a:pathLst>
          </a:custGeom>
          <a:blipFill>
            <a:blip r:embed="rId9"/>
            <a:stretch>
              <a:fillRect l="0" t="0" r="0" b="0"/>
            </a:stretch>
          </a:blipFill>
        </p:spPr>
      </p:sp>
      <p:sp>
        <p:nvSpPr>
          <p:cNvPr name="Freeform 19" id="19"/>
          <p:cNvSpPr/>
          <p:nvPr/>
        </p:nvSpPr>
        <p:spPr>
          <a:xfrm flipH="false" flipV="false" rot="0">
            <a:off x="9296400" y="5817112"/>
            <a:ext cx="4399809" cy="4648641"/>
          </a:xfrm>
          <a:custGeom>
            <a:avLst/>
            <a:gdLst/>
            <a:ahLst/>
            <a:cxnLst/>
            <a:rect r="r" b="b" t="t" l="l"/>
            <a:pathLst>
              <a:path h="4648641" w="4399809">
                <a:moveTo>
                  <a:pt x="0" y="0"/>
                </a:moveTo>
                <a:lnTo>
                  <a:pt x="4399809" y="0"/>
                </a:lnTo>
                <a:lnTo>
                  <a:pt x="4399809" y="4648642"/>
                </a:lnTo>
                <a:lnTo>
                  <a:pt x="0" y="4648642"/>
                </a:lnTo>
                <a:lnTo>
                  <a:pt x="0" y="0"/>
                </a:lnTo>
                <a:close/>
              </a:path>
            </a:pathLst>
          </a:custGeom>
          <a:blipFill>
            <a:blip r:embed="rId10"/>
            <a:stretch>
              <a:fillRect l="0" t="0" r="0" b="0"/>
            </a:stretch>
          </a:blipFill>
        </p:spPr>
      </p:sp>
      <p:sp>
        <p:nvSpPr>
          <p:cNvPr name="Freeform 20" id="20"/>
          <p:cNvSpPr/>
          <p:nvPr/>
        </p:nvSpPr>
        <p:spPr>
          <a:xfrm flipH="false" flipV="false" rot="0">
            <a:off x="13946639" y="5715692"/>
            <a:ext cx="4326615" cy="4571308"/>
          </a:xfrm>
          <a:custGeom>
            <a:avLst/>
            <a:gdLst/>
            <a:ahLst/>
            <a:cxnLst/>
            <a:rect r="r" b="b" t="t" l="l"/>
            <a:pathLst>
              <a:path h="4571308" w="4326615">
                <a:moveTo>
                  <a:pt x="0" y="0"/>
                </a:moveTo>
                <a:lnTo>
                  <a:pt x="4326614" y="0"/>
                </a:lnTo>
                <a:lnTo>
                  <a:pt x="4326614" y="4571308"/>
                </a:lnTo>
                <a:lnTo>
                  <a:pt x="0" y="4571308"/>
                </a:lnTo>
                <a:lnTo>
                  <a:pt x="0" y="0"/>
                </a:lnTo>
                <a:close/>
              </a:path>
            </a:pathLst>
          </a:custGeom>
          <a:blipFill>
            <a:blip r:embed="rId11"/>
            <a:stretch>
              <a:fillRect l="0" t="0" r="0" b="0"/>
            </a:stretch>
          </a:blipFill>
        </p:spPr>
      </p:sp>
      <p:sp>
        <p:nvSpPr>
          <p:cNvPr name="TextBox 21" id="21"/>
          <p:cNvSpPr txBox="true"/>
          <p:nvPr/>
        </p:nvSpPr>
        <p:spPr>
          <a:xfrm rot="0">
            <a:off x="198601" y="415925"/>
            <a:ext cx="16188075" cy="612775"/>
          </a:xfrm>
          <a:prstGeom prst="rect">
            <a:avLst/>
          </a:prstGeom>
        </p:spPr>
        <p:txBody>
          <a:bodyPr anchor="t" rtlCol="false" tIns="0" lIns="0" bIns="0" rIns="0">
            <a:spAutoFit/>
          </a:bodyPr>
          <a:lstStyle/>
          <a:p>
            <a:pPr algn="l">
              <a:lnSpc>
                <a:spcPts val="4399"/>
              </a:lnSpc>
            </a:pPr>
            <a:r>
              <a:rPr lang="en-US" sz="5499" u="sng">
                <a:solidFill>
                  <a:srgbClr val="FED500"/>
                </a:solidFill>
                <a:latin typeface="TAN Nimbus"/>
                <a:ea typeface="TAN Nimbus"/>
                <a:cs typeface="TAN Nimbus"/>
                <a:sym typeface="TAN Nimbus"/>
              </a:rPr>
              <a:t>Screenshot of Output: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Freeform 13" id="13"/>
          <p:cNvSpPr/>
          <p:nvPr/>
        </p:nvSpPr>
        <p:spPr>
          <a:xfrm flipH="false" flipV="false" rot="0">
            <a:off x="758382" y="5602045"/>
            <a:ext cx="16612801" cy="4254331"/>
          </a:xfrm>
          <a:custGeom>
            <a:avLst/>
            <a:gdLst/>
            <a:ahLst/>
            <a:cxnLst/>
            <a:rect r="r" b="b" t="t" l="l"/>
            <a:pathLst>
              <a:path h="4254331" w="16612801">
                <a:moveTo>
                  <a:pt x="0" y="0"/>
                </a:moveTo>
                <a:lnTo>
                  <a:pt x="16612801" y="0"/>
                </a:lnTo>
                <a:lnTo>
                  <a:pt x="16612801" y="4254332"/>
                </a:lnTo>
                <a:lnTo>
                  <a:pt x="0" y="4254332"/>
                </a:lnTo>
                <a:lnTo>
                  <a:pt x="0" y="0"/>
                </a:lnTo>
                <a:close/>
              </a:path>
            </a:pathLst>
          </a:custGeom>
          <a:blipFill>
            <a:blip r:embed="rId4"/>
            <a:stretch>
              <a:fillRect l="-970" t="-1745" r="-970" b="-6921"/>
            </a:stretch>
          </a:blipFill>
        </p:spPr>
      </p:sp>
      <p:sp>
        <p:nvSpPr>
          <p:cNvPr name="Freeform 14" id="14"/>
          <p:cNvSpPr/>
          <p:nvPr/>
        </p:nvSpPr>
        <p:spPr>
          <a:xfrm flipH="false" flipV="false" rot="0">
            <a:off x="647004" y="1028700"/>
            <a:ext cx="16188024" cy="4114800"/>
          </a:xfrm>
          <a:custGeom>
            <a:avLst/>
            <a:gdLst/>
            <a:ahLst/>
            <a:cxnLst/>
            <a:rect r="r" b="b" t="t" l="l"/>
            <a:pathLst>
              <a:path h="4114800" w="16188024">
                <a:moveTo>
                  <a:pt x="0" y="0"/>
                </a:moveTo>
                <a:lnTo>
                  <a:pt x="16188024" y="0"/>
                </a:lnTo>
                <a:lnTo>
                  <a:pt x="16188024" y="4114800"/>
                </a:lnTo>
                <a:lnTo>
                  <a:pt x="0" y="4114800"/>
                </a:lnTo>
                <a:lnTo>
                  <a:pt x="0" y="0"/>
                </a:lnTo>
                <a:close/>
              </a:path>
            </a:pathLst>
          </a:custGeom>
          <a:blipFill>
            <a:blip r:embed="rId5"/>
            <a:stretch>
              <a:fillRect l="0" t="0" r="0" b="0"/>
            </a:stretch>
          </a:blipFill>
        </p:spPr>
      </p:sp>
      <p:sp>
        <p:nvSpPr>
          <p:cNvPr name="TextBox 15" id="15"/>
          <p:cNvSpPr txBox="true"/>
          <p:nvPr/>
        </p:nvSpPr>
        <p:spPr>
          <a:xfrm rot="0">
            <a:off x="0" y="485132"/>
            <a:ext cx="16188075" cy="612775"/>
          </a:xfrm>
          <a:prstGeom prst="rect">
            <a:avLst/>
          </a:prstGeom>
        </p:spPr>
        <p:txBody>
          <a:bodyPr anchor="t" rtlCol="false" tIns="0" lIns="0" bIns="0" rIns="0">
            <a:spAutoFit/>
          </a:bodyPr>
          <a:lstStyle/>
          <a:p>
            <a:pPr algn="l">
              <a:lnSpc>
                <a:spcPts val="4399"/>
              </a:lnSpc>
            </a:pPr>
            <a:r>
              <a:rPr lang="en-US" sz="5499" u="sng">
                <a:solidFill>
                  <a:srgbClr val="FED500"/>
                </a:solidFill>
                <a:latin typeface="TAN Nimbus"/>
                <a:ea typeface="TAN Nimbus"/>
                <a:cs typeface="TAN Nimbus"/>
                <a:sym typeface="TAN Nimbus"/>
              </a:rPr>
              <a:t>Evaluation Metrics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graphicFrame>
        <p:nvGraphicFramePr>
          <p:cNvPr name="Table 13" id="13"/>
          <p:cNvGraphicFramePr>
            <a:graphicFrameLocks noGrp="true"/>
          </p:cNvGraphicFramePr>
          <p:nvPr/>
        </p:nvGraphicFramePr>
        <p:xfrm>
          <a:off x="1425898" y="1261582"/>
          <a:ext cx="15033303" cy="8143875"/>
        </p:xfrm>
        <a:graphic>
          <a:graphicData uri="http://schemas.openxmlformats.org/drawingml/2006/table">
            <a:tbl>
              <a:tblPr/>
              <a:tblGrid>
                <a:gridCol w="5011101"/>
                <a:gridCol w="5011101"/>
                <a:gridCol w="5011101"/>
              </a:tblGrid>
              <a:tr h="8143875">
                <a:tc>
                  <a:txBody>
                    <a:bodyPr anchor="t" rtlCol="false"/>
                    <a:lstStyle/>
                    <a:p>
                      <a:pPr algn="ctr">
                        <a:lnSpc>
                          <a:spcPts val="3359"/>
                        </a:lnSpc>
                        <a:defRPr/>
                      </a:pPr>
                      <a:r>
                        <a:rPr lang="en-US" sz="2399">
                          <a:solidFill>
                            <a:srgbClr val="000000"/>
                          </a:solidFill>
                          <a:latin typeface="TAN Nimbus"/>
                          <a:ea typeface="TAN Nimbus"/>
                          <a:cs typeface="TAN Nimbus"/>
                          <a:sym typeface="TAN Nimbus"/>
                        </a:rPr>
                        <a:t>Key Achievements:</a:t>
                      </a:r>
                      <a:endParaRPr lang="en-US" sz="1100"/>
                    </a:p>
                    <a:p>
                      <a:pPr algn="ctr" marL="518157" indent="-259078" lvl="1">
                        <a:lnSpc>
                          <a:spcPts val="3359"/>
                        </a:lnSpc>
                        <a:buFont typeface="Arial"/>
                        <a:buChar char="•"/>
                      </a:pPr>
                      <a:r>
                        <a:rPr lang="en-US" b="true" sz="2399">
                          <a:solidFill>
                            <a:srgbClr val="000000"/>
                          </a:solidFill>
                          <a:latin typeface="The Seasons Bold"/>
                          <a:ea typeface="The Seasons Bold"/>
                          <a:cs typeface="The Seasons Bold"/>
                          <a:sym typeface="The Seasons Bold"/>
                        </a:rPr>
                        <a:t>Developed an image classification model using EfficientNetV2B2 for automatic garbage classification.</a:t>
                      </a:r>
                    </a:p>
                    <a:p>
                      <a:pPr algn="ctr" marL="518157" indent="-259078" lvl="1">
                        <a:lnSpc>
                          <a:spcPts val="3359"/>
                        </a:lnSpc>
                        <a:buFont typeface="Arial"/>
                        <a:buChar char="•"/>
                      </a:pPr>
                      <a:r>
                        <a:rPr lang="en-US" b="true" sz="2399">
                          <a:solidFill>
                            <a:srgbClr val="000000"/>
                          </a:solidFill>
                          <a:latin typeface="The Seasons Bold"/>
                          <a:ea typeface="The Seasons Bold"/>
                          <a:cs typeface="The Seasons Bold"/>
                          <a:sym typeface="The Seasons Bold"/>
                        </a:rPr>
                        <a:t>Achieved ~97% validation accuracy with robust performance across multiple waste categories.</a:t>
                      </a:r>
                    </a:p>
                    <a:p>
                      <a:pPr algn="ctr" marL="518157" indent="-259078" lvl="1">
                        <a:lnSpc>
                          <a:spcPts val="3359"/>
                        </a:lnSpc>
                        <a:buFont typeface="Arial"/>
                        <a:buChar char="•"/>
                      </a:pPr>
                      <a:r>
                        <a:rPr lang="en-US" b="true" sz="2399">
                          <a:solidFill>
                            <a:srgbClr val="000000"/>
                          </a:solidFill>
                          <a:latin typeface="The Seasons Bold"/>
                          <a:ea typeface="The Seasons Bold"/>
                          <a:cs typeface="The Seasons Bold"/>
                          <a:sym typeface="The Seasons Bold"/>
                        </a:rPr>
                        <a:t>Handled class imbalance and applied image augmentation to improve generalization.</a:t>
                      </a:r>
                    </a:p>
                    <a:p>
                      <a:pPr algn="ctr" marL="518157" indent="-259078" lvl="1">
                        <a:lnSpc>
                          <a:spcPts val="3359"/>
                        </a:lnSpc>
                        <a:buFont typeface="Arial"/>
                        <a:buChar char="•"/>
                      </a:pPr>
                      <a:r>
                        <a:rPr lang="en-US" b="true" sz="2399">
                          <a:solidFill>
                            <a:srgbClr val="000000"/>
                          </a:solidFill>
                          <a:latin typeface="The Seasons Bold"/>
                          <a:ea typeface="The Seasons Bold"/>
                          <a:cs typeface="The Seasons Bold"/>
                          <a:sym typeface="The Seasons Bold"/>
                        </a:rPr>
                        <a:t>Deployed the model using Gradio for real-time user interaction via a web interface.</a:t>
                      </a:r>
                    </a:p>
                    <a:p>
                      <a:pPr algn="ctr">
                        <a:lnSpc>
                          <a:spcPts val="335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399">
                          <a:solidFill>
                            <a:srgbClr val="000000"/>
                          </a:solidFill>
                          <a:latin typeface="TAN Nimbus"/>
                          <a:ea typeface="TAN Nimbus"/>
                          <a:cs typeface="TAN Nimbus"/>
                          <a:sym typeface="TAN Nimbus"/>
                        </a:rPr>
                        <a:t>Learning Outcomes:</a:t>
                      </a:r>
                      <a:endParaRPr lang="en-US" sz="1100"/>
                    </a:p>
                    <a:p>
                      <a:pPr algn="ctr" marL="518157" indent="-259078" lvl="1">
                        <a:lnSpc>
                          <a:spcPts val="3359"/>
                        </a:lnSpc>
                        <a:buFont typeface="Arial"/>
                        <a:buChar char="•"/>
                      </a:pPr>
                      <a:r>
                        <a:rPr lang="en-US" sz="2399">
                          <a:solidFill>
                            <a:srgbClr val="000000"/>
                          </a:solidFill>
                          <a:latin typeface="The Seasons"/>
                          <a:ea typeface="The Seasons"/>
                          <a:cs typeface="The Seasons"/>
                          <a:sym typeface="The Seasons"/>
                        </a:rPr>
                        <a:t>Understood and implemented </a:t>
                      </a:r>
                      <a:r>
                        <a:rPr lang="en-US" b="true" sz="2399">
                          <a:solidFill>
                            <a:srgbClr val="000000"/>
                          </a:solidFill>
                          <a:latin typeface="The Seasons Bold"/>
                          <a:ea typeface="The Seasons Bold"/>
                          <a:cs typeface="The Seasons Bold"/>
                          <a:sym typeface="The Seasons Bold"/>
                        </a:rPr>
                        <a:t>transfer learning</a:t>
                      </a:r>
                      <a:r>
                        <a:rPr lang="en-US" sz="2399">
                          <a:solidFill>
                            <a:srgbClr val="000000"/>
                          </a:solidFill>
                          <a:latin typeface="The Seasons"/>
                          <a:ea typeface="The Seasons"/>
                          <a:cs typeface="The Seasons"/>
                          <a:sym typeface="The Seasons"/>
                        </a:rPr>
                        <a:t> in a real-world environmental context.</a:t>
                      </a:r>
                    </a:p>
                    <a:p>
                      <a:pPr algn="ctr" marL="518157" indent="-259078" lvl="1">
                        <a:lnSpc>
                          <a:spcPts val="3359"/>
                        </a:lnSpc>
                        <a:buFont typeface="Arial"/>
                        <a:buChar char="•"/>
                      </a:pPr>
                      <a:r>
                        <a:rPr lang="en-US" sz="2399">
                          <a:solidFill>
                            <a:srgbClr val="000000"/>
                          </a:solidFill>
                          <a:latin typeface="The Seasons"/>
                          <a:ea typeface="The Seasons"/>
                          <a:cs typeface="The Seasons"/>
                          <a:sym typeface="The Seasons"/>
                        </a:rPr>
                        <a:t>Gained hands-on experience with </a:t>
                      </a:r>
                      <a:r>
                        <a:rPr lang="en-US" b="true" sz="2399">
                          <a:solidFill>
                            <a:srgbClr val="000000"/>
                          </a:solidFill>
                          <a:latin typeface="The Seasons Bold"/>
                          <a:ea typeface="The Seasons Bold"/>
                          <a:cs typeface="The Seasons Bold"/>
                          <a:sym typeface="The Seasons Bold"/>
                        </a:rPr>
                        <a:t>TensorFlow</a:t>
                      </a:r>
                      <a:r>
                        <a:rPr lang="en-US" sz="2399">
                          <a:solidFill>
                            <a:srgbClr val="000000"/>
                          </a:solidFill>
                          <a:latin typeface="The Seasons"/>
                          <a:ea typeface="The Seasons"/>
                          <a:cs typeface="The Seasons"/>
                          <a:sym typeface="The Seasons"/>
                        </a:rPr>
                        <a:t>, </a:t>
                      </a:r>
                      <a:r>
                        <a:rPr lang="en-US" b="true" sz="2399">
                          <a:solidFill>
                            <a:srgbClr val="000000"/>
                          </a:solidFill>
                          <a:latin typeface="The Seasons Bold"/>
                          <a:ea typeface="The Seasons Bold"/>
                          <a:cs typeface="The Seasons Bold"/>
                          <a:sym typeface="The Seasons Bold"/>
                        </a:rPr>
                        <a:t>Keras</a:t>
                      </a:r>
                      <a:r>
                        <a:rPr lang="en-US" sz="2399">
                          <a:solidFill>
                            <a:srgbClr val="000000"/>
                          </a:solidFill>
                          <a:latin typeface="The Seasons"/>
                          <a:ea typeface="The Seasons"/>
                          <a:cs typeface="The Seasons"/>
                          <a:sym typeface="The Seasons"/>
                        </a:rPr>
                        <a:t>, </a:t>
                      </a:r>
                      <a:r>
                        <a:rPr lang="en-US" b="true" sz="2399">
                          <a:solidFill>
                            <a:srgbClr val="000000"/>
                          </a:solidFill>
                          <a:latin typeface="The Seasons Bold"/>
                          <a:ea typeface="The Seasons Bold"/>
                          <a:cs typeface="The Seasons Bold"/>
                          <a:sym typeface="The Seasons Bold"/>
                        </a:rPr>
                        <a:t>data preprocessing</a:t>
                      </a:r>
                      <a:r>
                        <a:rPr lang="en-US" sz="2399">
                          <a:solidFill>
                            <a:srgbClr val="000000"/>
                          </a:solidFill>
                          <a:latin typeface="The Seasons"/>
                          <a:ea typeface="The Seasons"/>
                          <a:cs typeface="The Seasons"/>
                          <a:sym typeface="The Seasons"/>
                        </a:rPr>
                        <a:t>, and </a:t>
                      </a:r>
                      <a:r>
                        <a:rPr lang="en-US" b="true" sz="2399">
                          <a:solidFill>
                            <a:srgbClr val="000000"/>
                          </a:solidFill>
                          <a:latin typeface="The Seasons Bold"/>
                          <a:ea typeface="The Seasons Bold"/>
                          <a:cs typeface="The Seasons Bold"/>
                          <a:sym typeface="The Seasons Bold"/>
                        </a:rPr>
                        <a:t>model deployment</a:t>
                      </a:r>
                      <a:r>
                        <a:rPr lang="en-US" sz="2399">
                          <a:solidFill>
                            <a:srgbClr val="000000"/>
                          </a:solidFill>
                          <a:latin typeface="The Seasons"/>
                          <a:ea typeface="The Seasons"/>
                          <a:cs typeface="The Seasons"/>
                          <a:sym typeface="The Seasons"/>
                        </a:rPr>
                        <a:t>.</a:t>
                      </a:r>
                    </a:p>
                    <a:p>
                      <a:pPr algn="ctr" marL="518157" indent="-259078" lvl="1">
                        <a:lnSpc>
                          <a:spcPts val="3359"/>
                        </a:lnSpc>
                        <a:buFont typeface="Arial"/>
                        <a:buChar char="•"/>
                      </a:pPr>
                      <a:r>
                        <a:rPr lang="en-US" sz="2399">
                          <a:solidFill>
                            <a:srgbClr val="000000"/>
                          </a:solidFill>
                          <a:latin typeface="The Seasons"/>
                          <a:ea typeface="The Seasons"/>
                          <a:cs typeface="The Seasons"/>
                          <a:sym typeface="The Seasons"/>
                        </a:rPr>
                        <a:t>Learned to evaluate model performance using accuracy, loss curves, confusion matrix, and classification metrics.</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FFFFF"/>
                    </a:solidFill>
                  </a:tcPr>
                </a:tc>
                <a:tc>
                  <a:txBody>
                    <a:bodyPr anchor="t" rtlCol="false"/>
                    <a:lstStyle/>
                    <a:p>
                      <a:pPr algn="ctr">
                        <a:lnSpc>
                          <a:spcPts val="3359"/>
                        </a:lnSpc>
                        <a:defRPr/>
                      </a:pPr>
                      <a:r>
                        <a:rPr lang="en-US" sz="2399">
                          <a:solidFill>
                            <a:srgbClr val="000000"/>
                          </a:solidFill>
                          <a:latin typeface="TAN Nimbus"/>
                          <a:ea typeface="TAN Nimbus"/>
                          <a:cs typeface="TAN Nimbus"/>
                          <a:sym typeface="TAN Nimbus"/>
                        </a:rPr>
                        <a:t>Future Scope / Improvements:</a:t>
                      </a:r>
                      <a:endParaRPr lang="en-US" sz="1100"/>
                    </a:p>
                    <a:p>
                      <a:pPr algn="ctr" marL="518157" indent="-259078" lvl="1">
                        <a:lnSpc>
                          <a:spcPts val="3359"/>
                        </a:lnSpc>
                        <a:buFont typeface="Arial"/>
                        <a:buChar char="•"/>
                      </a:pPr>
                      <a:r>
                        <a:rPr lang="en-US" b="true" sz="2399">
                          <a:solidFill>
                            <a:srgbClr val="000000"/>
                          </a:solidFill>
                          <a:latin typeface="The Seasons Bold"/>
                          <a:ea typeface="The Seasons Bold"/>
                          <a:cs typeface="The Seasons Bold"/>
                          <a:sym typeface="The Seasons Bold"/>
                        </a:rPr>
                        <a:t>Extend to multi-label classification for mixed-waste scenarios.</a:t>
                      </a:r>
                    </a:p>
                    <a:p>
                      <a:pPr algn="ctr" marL="518157" indent="-259078" lvl="1">
                        <a:lnSpc>
                          <a:spcPts val="3359"/>
                        </a:lnSpc>
                        <a:buFont typeface="Arial"/>
                        <a:buChar char="•"/>
                      </a:pPr>
                      <a:r>
                        <a:rPr lang="en-US" b="true" sz="2399">
                          <a:solidFill>
                            <a:srgbClr val="000000"/>
                          </a:solidFill>
                          <a:latin typeface="The Seasons Bold"/>
                          <a:ea typeface="The Seasons Bold"/>
                          <a:cs typeface="The Seasons Bold"/>
                          <a:sym typeface="The Seasons Bold"/>
                        </a:rPr>
                        <a:t>Integrate with IoT smart bins for real-time smart city applications.</a:t>
                      </a:r>
                    </a:p>
                    <a:p>
                      <a:pPr algn="ctr" marL="518157" indent="-259078" lvl="1">
                        <a:lnSpc>
                          <a:spcPts val="3359"/>
                        </a:lnSpc>
                        <a:buFont typeface="Arial"/>
                        <a:buChar char="•"/>
                      </a:pPr>
                      <a:r>
                        <a:rPr lang="en-US" b="true" sz="2399">
                          <a:solidFill>
                            <a:srgbClr val="000000"/>
                          </a:solidFill>
                          <a:latin typeface="The Seasons Bold"/>
                          <a:ea typeface="The Seasons Bold"/>
                          <a:cs typeface="The Seasons Bold"/>
                          <a:sym typeface="The Seasons Bold"/>
                        </a:rPr>
                        <a:t>Improve model robustness with a larger and more diverse dataset.</a:t>
                      </a:r>
                    </a:p>
                    <a:p>
                      <a:pPr algn="ctr" marL="518157" indent="-259078" lvl="1">
                        <a:lnSpc>
                          <a:spcPts val="3359"/>
                        </a:lnSpc>
                        <a:buFont typeface="Arial"/>
                        <a:buChar char="•"/>
                      </a:pPr>
                      <a:r>
                        <a:rPr lang="en-US" b="true" sz="2399">
                          <a:solidFill>
                            <a:srgbClr val="000000"/>
                          </a:solidFill>
                          <a:latin typeface="The Seasons Bold"/>
                          <a:ea typeface="The Seasons Bold"/>
                          <a:cs typeface="The Seasons Bold"/>
                          <a:sym typeface="The Seasons Bold"/>
                        </a:rPr>
                        <a:t>Add bounding box detection for localizing waste in images.</a:t>
                      </a:r>
                    </a:p>
                    <a:p>
                      <a:pPr algn="ctr">
                        <a:lnSpc>
                          <a:spcPts val="3359"/>
                        </a:lnSpc>
                      </a:pP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FFFFF"/>
                    </a:solidFill>
                  </a:tcPr>
                </a:tc>
              </a:tr>
            </a:tbl>
          </a:graphicData>
        </a:graphic>
      </p:graphicFrame>
      <p:sp>
        <p:nvSpPr>
          <p:cNvPr name="TextBox 14" id="14"/>
          <p:cNvSpPr txBox="true"/>
          <p:nvPr/>
        </p:nvSpPr>
        <p:spPr>
          <a:xfrm rot="0">
            <a:off x="0" y="485132"/>
            <a:ext cx="16188075" cy="612775"/>
          </a:xfrm>
          <a:prstGeom prst="rect">
            <a:avLst/>
          </a:prstGeom>
        </p:spPr>
        <p:txBody>
          <a:bodyPr anchor="t" rtlCol="false" tIns="0" lIns="0" bIns="0" rIns="0">
            <a:spAutoFit/>
          </a:bodyPr>
          <a:lstStyle/>
          <a:p>
            <a:pPr algn="l">
              <a:lnSpc>
                <a:spcPts val="4399"/>
              </a:lnSpc>
            </a:pPr>
            <a:r>
              <a:rPr lang="en-US" sz="5499" u="sng">
                <a:solidFill>
                  <a:srgbClr val="FED500"/>
                </a:solidFill>
                <a:latin typeface="TAN Nimbus"/>
                <a:ea typeface="TAN Nimbus"/>
                <a:cs typeface="TAN Nimbus"/>
                <a:sym typeface="TAN Nimbus"/>
              </a:rPr>
              <a:t>Conclusion: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2808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3"/>
              <a:stretch>
                <a:fillRect l="0" t="0" r="0" b="-4570"/>
              </a:stretch>
            </a:blipFill>
          </p:spPr>
        </p:sp>
      </p:grpSp>
      <p:grpSp>
        <p:nvGrpSpPr>
          <p:cNvPr name="Group 4" id="4"/>
          <p:cNvGrpSpPr/>
          <p:nvPr/>
        </p:nvGrpSpPr>
        <p:grpSpPr>
          <a:xfrm rot="0">
            <a:off x="2"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5250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1905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4">
                <a:alphaModFix amt="16000"/>
              </a:blip>
              <a:stretch>
                <a:fillRect l="0" t="-213488" r="-1645" b="-549998"/>
              </a:stretch>
            </a:blipFill>
          </p:spPr>
        </p:sp>
      </p:grpSp>
      <p:grpSp>
        <p:nvGrpSpPr>
          <p:cNvPr name="Group 11" id="11"/>
          <p:cNvGrpSpPr/>
          <p:nvPr/>
        </p:nvGrpSpPr>
        <p:grpSpPr>
          <a:xfrm rot="0">
            <a:off x="1790700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AutoShape 13" id="13"/>
          <p:cNvSpPr/>
          <p:nvPr/>
        </p:nvSpPr>
        <p:spPr>
          <a:xfrm>
            <a:off x="9525" y="9078278"/>
            <a:ext cx="18307050" cy="19050"/>
          </a:xfrm>
          <a:prstGeom prst="line">
            <a:avLst/>
          </a:prstGeom>
          <a:ln cap="rnd" w="9525">
            <a:solidFill>
              <a:srgbClr val="FFFFFF"/>
            </a:solidFill>
            <a:prstDash val="solid"/>
            <a:headEnd type="none" len="sm" w="sm"/>
            <a:tailEnd type="none" len="sm" w="sm"/>
          </a:ln>
        </p:spPr>
      </p:sp>
      <p:grpSp>
        <p:nvGrpSpPr>
          <p:cNvPr name="Group 14" id="14"/>
          <p:cNvGrpSpPr>
            <a:grpSpLocks noChangeAspect="true"/>
          </p:cNvGrpSpPr>
          <p:nvPr/>
        </p:nvGrpSpPr>
        <p:grpSpPr>
          <a:xfrm rot="0">
            <a:off x="11037570" y="2164080"/>
            <a:ext cx="6751320" cy="6949440"/>
            <a:chOff x="0" y="0"/>
            <a:chExt cx="9001760" cy="9265920"/>
          </a:xfrm>
        </p:grpSpPr>
        <p:sp>
          <p:nvSpPr>
            <p:cNvPr name="Freeform 15" id="15" descr="A ladder leading to a large yellow circle  Description automatically generated"/>
            <p:cNvSpPr/>
            <p:nvPr/>
          </p:nvSpPr>
          <p:spPr>
            <a:xfrm flipH="false" flipV="false" rot="0">
              <a:off x="0" y="0"/>
              <a:ext cx="9001760" cy="9265920"/>
            </a:xfrm>
            <a:custGeom>
              <a:avLst/>
              <a:gdLst/>
              <a:ahLst/>
              <a:cxnLst/>
              <a:rect r="r" b="b" t="t" l="l"/>
              <a:pathLst>
                <a:path h="9265920" w="9001760">
                  <a:moveTo>
                    <a:pt x="0" y="0"/>
                  </a:moveTo>
                  <a:lnTo>
                    <a:pt x="9001760" y="0"/>
                  </a:lnTo>
                  <a:lnTo>
                    <a:pt x="9001760" y="9265920"/>
                  </a:lnTo>
                  <a:lnTo>
                    <a:pt x="0" y="9265920"/>
                  </a:lnTo>
                  <a:lnTo>
                    <a:pt x="0" y="0"/>
                  </a:lnTo>
                  <a:close/>
                </a:path>
              </a:pathLst>
            </a:custGeom>
            <a:blipFill>
              <a:blip r:embed="rId5">
                <a:alphaModFix amt="85000"/>
              </a:blip>
              <a:stretch>
                <a:fillRect l="-18960" t="-6535" r="-18805" b="0"/>
              </a:stretch>
            </a:blipFill>
          </p:spPr>
        </p:sp>
      </p:grpSp>
      <p:sp>
        <p:nvSpPr>
          <p:cNvPr name="TextBox 16" id="16"/>
          <p:cNvSpPr txBox="true"/>
          <p:nvPr/>
        </p:nvSpPr>
        <p:spPr>
          <a:xfrm rot="0">
            <a:off x="13369290" y="4693859"/>
            <a:ext cx="2072642" cy="959748"/>
          </a:xfrm>
          <a:prstGeom prst="rect">
            <a:avLst/>
          </a:prstGeom>
        </p:spPr>
        <p:txBody>
          <a:bodyPr anchor="t" rtlCol="false" tIns="0" lIns="0" bIns="0" rIns="0">
            <a:spAutoFit/>
          </a:bodyPr>
          <a:lstStyle/>
          <a:p>
            <a:pPr algn="l">
              <a:lnSpc>
                <a:spcPts val="6300"/>
              </a:lnSpc>
            </a:pPr>
            <a:r>
              <a:rPr lang="en-US" sz="5250" b="true">
                <a:solidFill>
                  <a:srgbClr val="000000"/>
                </a:solidFill>
                <a:latin typeface="Arial Bold"/>
                <a:ea typeface="Arial Bold"/>
                <a:cs typeface="Arial Bold"/>
                <a:sym typeface="Arial Bold"/>
              </a:rPr>
              <a:t>GOAL</a:t>
            </a:r>
          </a:p>
        </p:txBody>
      </p:sp>
      <p:sp>
        <p:nvSpPr>
          <p:cNvPr name="TextBox 17" id="17"/>
          <p:cNvSpPr txBox="true"/>
          <p:nvPr/>
        </p:nvSpPr>
        <p:spPr>
          <a:xfrm rot="0">
            <a:off x="-2216477" y="371476"/>
            <a:ext cx="14182902" cy="695325"/>
          </a:xfrm>
          <a:prstGeom prst="rect">
            <a:avLst/>
          </a:prstGeom>
        </p:spPr>
        <p:txBody>
          <a:bodyPr anchor="t" rtlCol="false" tIns="0" lIns="0" bIns="0" rIns="0">
            <a:spAutoFit/>
          </a:bodyPr>
          <a:lstStyle/>
          <a:p>
            <a:pPr algn="ctr">
              <a:lnSpc>
                <a:spcPts val="4800"/>
              </a:lnSpc>
            </a:pPr>
            <a:r>
              <a:rPr lang="en-US" sz="6000" u="sng">
                <a:solidFill>
                  <a:srgbClr val="FED500"/>
                </a:solidFill>
                <a:latin typeface="TAN Nimbus"/>
                <a:ea typeface="TAN Nimbus"/>
                <a:cs typeface="TAN Nimbus"/>
                <a:sym typeface="TAN Nimbus"/>
              </a:rPr>
              <a:t>learning  Objectives</a:t>
            </a:r>
          </a:p>
        </p:txBody>
      </p:sp>
      <p:sp>
        <p:nvSpPr>
          <p:cNvPr name="TextBox 18" id="18"/>
          <p:cNvSpPr txBox="true"/>
          <p:nvPr/>
        </p:nvSpPr>
        <p:spPr>
          <a:xfrm rot="0">
            <a:off x="449817" y="1959997"/>
            <a:ext cx="11847247" cy="6637020"/>
          </a:xfrm>
          <a:prstGeom prst="rect">
            <a:avLst/>
          </a:prstGeom>
        </p:spPr>
        <p:txBody>
          <a:bodyPr anchor="t" rtlCol="false" tIns="0" lIns="0" bIns="0" rIns="0">
            <a:spAutoFit/>
          </a:bodyPr>
          <a:lstStyle/>
          <a:p>
            <a:pPr algn="l">
              <a:lnSpc>
                <a:spcPts val="4335"/>
              </a:lnSpc>
            </a:pPr>
            <a:r>
              <a:rPr lang="en-US" sz="5100" spc="51">
                <a:solidFill>
                  <a:srgbClr val="000000"/>
                </a:solidFill>
                <a:latin typeface="The Seasons"/>
                <a:ea typeface="The Seasons"/>
                <a:cs typeface="The Seasons"/>
                <a:sym typeface="The Seasons"/>
              </a:rPr>
              <a:t>This project aims to</a:t>
            </a:r>
          </a:p>
          <a:p>
            <a:pPr algn="l" marL="1101090" indent="-550545" lvl="1">
              <a:lnSpc>
                <a:spcPts val="4335"/>
              </a:lnSpc>
              <a:buFont typeface="Arial"/>
              <a:buChar char="•"/>
            </a:pPr>
            <a:r>
              <a:rPr lang="en-US" sz="5100" spc="51">
                <a:solidFill>
                  <a:srgbClr val="000000"/>
                </a:solidFill>
                <a:latin typeface="The Seasons"/>
                <a:ea typeface="The Seasons"/>
                <a:cs typeface="The Seasons"/>
                <a:sym typeface="The Seasons"/>
              </a:rPr>
              <a:t>Understand the Role of AI in Environmental Sustainability</a:t>
            </a:r>
          </a:p>
          <a:p>
            <a:pPr algn="l" marL="1101090" indent="-550545" lvl="1">
              <a:lnSpc>
                <a:spcPts val="4335"/>
              </a:lnSpc>
              <a:buFont typeface="Arial"/>
              <a:buChar char="•"/>
            </a:pPr>
            <a:r>
              <a:rPr lang="en-US" sz="5100" spc="51">
                <a:solidFill>
                  <a:srgbClr val="000000"/>
                </a:solidFill>
                <a:latin typeface="The Seasons"/>
                <a:ea typeface="The Seasons"/>
                <a:cs typeface="The Seasons"/>
                <a:sym typeface="The Seasons"/>
              </a:rPr>
              <a:t>Master Image Classification Techniques</a:t>
            </a:r>
          </a:p>
          <a:p>
            <a:pPr algn="l" marL="1101090" indent="-550545" lvl="1">
              <a:lnSpc>
                <a:spcPts val="4335"/>
              </a:lnSpc>
              <a:buFont typeface="Arial"/>
              <a:buChar char="•"/>
            </a:pPr>
            <a:r>
              <a:rPr lang="en-US" sz="5100" spc="51">
                <a:solidFill>
                  <a:srgbClr val="000000"/>
                </a:solidFill>
                <a:latin typeface="The Seasons"/>
                <a:ea typeface="The Seasons"/>
                <a:cs typeface="The Seasons"/>
                <a:sym typeface="The Seasons"/>
              </a:rPr>
              <a:t>Data Collection &amp; Preprocessing</a:t>
            </a:r>
          </a:p>
          <a:p>
            <a:pPr algn="l" marL="1101090" indent="-550545" lvl="1">
              <a:lnSpc>
                <a:spcPts val="4335"/>
              </a:lnSpc>
              <a:buFont typeface="Arial"/>
              <a:buChar char="•"/>
            </a:pPr>
            <a:r>
              <a:rPr lang="en-US" sz="5100" spc="51">
                <a:solidFill>
                  <a:srgbClr val="000000"/>
                </a:solidFill>
                <a:latin typeface="The Seasons"/>
                <a:ea typeface="The Seasons"/>
                <a:cs typeface="The Seasons"/>
                <a:sym typeface="The Seasons"/>
              </a:rPr>
              <a:t>Handle Class Imbalance</a:t>
            </a:r>
          </a:p>
          <a:p>
            <a:pPr algn="l" marL="1101090" indent="-550545" lvl="1">
              <a:lnSpc>
                <a:spcPts val="4335"/>
              </a:lnSpc>
              <a:buFont typeface="Arial"/>
              <a:buChar char="•"/>
            </a:pPr>
            <a:r>
              <a:rPr lang="en-US" sz="5100" spc="51">
                <a:solidFill>
                  <a:srgbClr val="000000"/>
                </a:solidFill>
                <a:latin typeface="The Seasons"/>
                <a:ea typeface="The Seasons"/>
                <a:cs typeface="The Seasons"/>
                <a:sym typeface="The Seasons"/>
              </a:rPr>
              <a:t>Implement Transfer Learning</a:t>
            </a:r>
          </a:p>
          <a:p>
            <a:pPr algn="l" marL="1101090" indent="-550545" lvl="1">
              <a:lnSpc>
                <a:spcPts val="4335"/>
              </a:lnSpc>
              <a:buFont typeface="Arial"/>
              <a:buChar char="•"/>
            </a:pPr>
            <a:r>
              <a:rPr lang="en-US" sz="5100" spc="51">
                <a:solidFill>
                  <a:srgbClr val="000000"/>
                </a:solidFill>
                <a:latin typeface="The Seasons"/>
                <a:ea typeface="The Seasons"/>
                <a:cs typeface="The Seasons"/>
                <a:sym typeface="The Seasons"/>
              </a:rPr>
              <a:t>Model Evaluation &amp; Visualization</a:t>
            </a:r>
          </a:p>
          <a:p>
            <a:pPr algn="l" marL="1101090" indent="-550545" lvl="1">
              <a:lnSpc>
                <a:spcPts val="4335"/>
              </a:lnSpc>
              <a:buFont typeface="Arial"/>
              <a:buChar char="•"/>
            </a:pPr>
            <a:r>
              <a:rPr lang="en-US" sz="5100" spc="51">
                <a:solidFill>
                  <a:srgbClr val="000000"/>
                </a:solidFill>
                <a:latin typeface="The Seasons"/>
                <a:ea typeface="The Seasons"/>
                <a:cs typeface="The Seasons"/>
                <a:sym typeface="The Seasons"/>
              </a:rPr>
              <a:t>Real-Time Prediction and Deployment</a:t>
            </a:r>
          </a:p>
          <a:p>
            <a:pPr algn="l" marL="1101090" indent="-550545" lvl="1">
              <a:lnSpc>
                <a:spcPts val="4335"/>
              </a:lnSpc>
              <a:buFont typeface="Arial"/>
              <a:buChar char="•"/>
            </a:pPr>
            <a:r>
              <a:rPr lang="en-US" sz="5100" spc="51">
                <a:solidFill>
                  <a:srgbClr val="000000"/>
                </a:solidFill>
                <a:latin typeface="The Seasons"/>
                <a:ea typeface="The Seasons"/>
                <a:cs typeface="The Seasons"/>
                <a:sym typeface="The Seasons"/>
              </a:rPr>
              <a:t>Understand Ethical AI Practices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TextBox 13" id="13"/>
          <p:cNvSpPr txBox="true"/>
          <p:nvPr/>
        </p:nvSpPr>
        <p:spPr>
          <a:xfrm rot="0">
            <a:off x="-1399804" y="336078"/>
            <a:ext cx="16508836" cy="695325"/>
          </a:xfrm>
          <a:prstGeom prst="rect">
            <a:avLst/>
          </a:prstGeom>
        </p:spPr>
        <p:txBody>
          <a:bodyPr anchor="t" rtlCol="false" tIns="0" lIns="0" bIns="0" rIns="0">
            <a:spAutoFit/>
          </a:bodyPr>
          <a:lstStyle/>
          <a:p>
            <a:pPr algn="ctr">
              <a:lnSpc>
                <a:spcPts val="4800"/>
              </a:lnSpc>
            </a:pPr>
            <a:r>
              <a:rPr lang="en-US" sz="6000" u="sng">
                <a:solidFill>
                  <a:srgbClr val="FED500"/>
                </a:solidFill>
                <a:latin typeface="TAN Nimbus"/>
                <a:ea typeface="TAN Nimbus"/>
                <a:cs typeface="TAN Nimbus"/>
                <a:sym typeface="TAN Nimbus"/>
              </a:rPr>
              <a:t>Tools and Technology used </a:t>
            </a:r>
          </a:p>
        </p:txBody>
      </p:sp>
      <p:sp>
        <p:nvSpPr>
          <p:cNvPr name="Freeform 14" id="14"/>
          <p:cNvSpPr/>
          <p:nvPr/>
        </p:nvSpPr>
        <p:spPr>
          <a:xfrm flipH="false" flipV="false" rot="0">
            <a:off x="7372351" y="1785070"/>
            <a:ext cx="11150893" cy="6716860"/>
          </a:xfrm>
          <a:custGeom>
            <a:avLst/>
            <a:gdLst/>
            <a:ahLst/>
            <a:cxnLst/>
            <a:rect r="r" b="b" t="t" l="l"/>
            <a:pathLst>
              <a:path h="6716860" w="11150893">
                <a:moveTo>
                  <a:pt x="0" y="0"/>
                </a:moveTo>
                <a:lnTo>
                  <a:pt x="11150893" y="0"/>
                </a:lnTo>
                <a:lnTo>
                  <a:pt x="11150893" y="6716860"/>
                </a:lnTo>
                <a:lnTo>
                  <a:pt x="0" y="6716860"/>
                </a:lnTo>
                <a:lnTo>
                  <a:pt x="0" y="0"/>
                </a:lnTo>
                <a:close/>
              </a:path>
            </a:pathLst>
          </a:custGeom>
          <a:blipFill>
            <a:blip r:embed="rId4"/>
            <a:stretch>
              <a:fillRect l="0" t="-5337" r="0" b="-5337"/>
            </a:stretch>
          </a:blipFill>
        </p:spPr>
      </p:sp>
      <p:sp>
        <p:nvSpPr>
          <p:cNvPr name="TextBox 15" id="15"/>
          <p:cNvSpPr txBox="true"/>
          <p:nvPr/>
        </p:nvSpPr>
        <p:spPr>
          <a:xfrm rot="0">
            <a:off x="111917" y="2020704"/>
            <a:ext cx="7267577" cy="6523431"/>
          </a:xfrm>
          <a:prstGeom prst="rect">
            <a:avLst/>
          </a:prstGeom>
        </p:spPr>
        <p:txBody>
          <a:bodyPr anchor="t" rtlCol="false" tIns="0" lIns="0" bIns="0" rIns="0">
            <a:spAutoFit/>
          </a:bodyPr>
          <a:lstStyle/>
          <a:p>
            <a:pPr algn="l">
              <a:lnSpc>
                <a:spcPts val="4050"/>
              </a:lnSpc>
            </a:pPr>
            <a:r>
              <a:rPr lang="en-US" sz="2914" spc="29" b="true">
                <a:solidFill>
                  <a:srgbClr val="7FBA00"/>
                </a:solidFill>
                <a:latin typeface="The Seasons Bold"/>
                <a:ea typeface="The Seasons Bold"/>
                <a:cs typeface="The Seasons Bold"/>
                <a:sym typeface="The Seasons Bold"/>
              </a:rPr>
              <a:t>🔧</a:t>
            </a:r>
            <a:r>
              <a:rPr lang="en-US" sz="2914" spc="29" b="true">
                <a:solidFill>
                  <a:srgbClr val="7FBA00"/>
                </a:solidFill>
                <a:latin typeface="The Seasons Bold"/>
                <a:ea typeface="The Seasons Bold"/>
                <a:cs typeface="The Seasons Bold"/>
                <a:sym typeface="The Seasons Bold"/>
              </a:rPr>
              <a:t> Tools and Technologies Used</a:t>
            </a:r>
          </a:p>
          <a:p>
            <a:pPr algn="l" marL="629151" indent="-314576" lvl="1">
              <a:lnSpc>
                <a:spcPts val="4050"/>
              </a:lnSpc>
              <a:buFont typeface="Arial"/>
              <a:buChar char="•"/>
            </a:pPr>
            <a:r>
              <a:rPr lang="en-US" sz="2914" spc="29">
                <a:solidFill>
                  <a:srgbClr val="000000"/>
                </a:solidFill>
                <a:latin typeface="The Seasons"/>
                <a:ea typeface="The Seasons"/>
                <a:cs typeface="The Seasons"/>
                <a:sym typeface="The Seasons"/>
              </a:rPr>
              <a:t>Python – Programming language for model development</a:t>
            </a:r>
          </a:p>
          <a:p>
            <a:pPr algn="l" marL="629151" indent="-314576" lvl="1">
              <a:lnSpc>
                <a:spcPts val="4050"/>
              </a:lnSpc>
              <a:buFont typeface="Arial"/>
              <a:buChar char="•"/>
            </a:pPr>
            <a:r>
              <a:rPr lang="en-US" sz="2914" spc="29">
                <a:solidFill>
                  <a:srgbClr val="000000"/>
                </a:solidFill>
                <a:latin typeface="The Seasons"/>
                <a:ea typeface="The Seasons"/>
                <a:cs typeface="The Seasons"/>
                <a:sym typeface="The Seasons"/>
              </a:rPr>
              <a:t>TensorFlow &amp; Keras – Deep learning framework for training EfficientNetV2B0</a:t>
            </a:r>
          </a:p>
          <a:p>
            <a:pPr algn="l" marL="629151" indent="-314576" lvl="1">
              <a:lnSpc>
                <a:spcPts val="4050"/>
              </a:lnSpc>
              <a:buFont typeface="Arial"/>
              <a:buChar char="•"/>
            </a:pPr>
            <a:r>
              <a:rPr lang="en-US" sz="2914" spc="29">
                <a:solidFill>
                  <a:srgbClr val="000000"/>
                </a:solidFill>
                <a:latin typeface="The Seasons"/>
                <a:ea typeface="The Seasons"/>
                <a:cs typeface="The Seasons"/>
                <a:sym typeface="The Seasons"/>
              </a:rPr>
              <a:t>Gradio – Web interface for image classification</a:t>
            </a:r>
          </a:p>
          <a:p>
            <a:pPr algn="l" marL="629151" indent="-314576" lvl="1">
              <a:lnSpc>
                <a:spcPts val="4050"/>
              </a:lnSpc>
              <a:buFont typeface="Arial"/>
              <a:buChar char="•"/>
            </a:pPr>
            <a:r>
              <a:rPr lang="en-US" sz="2914" spc="29">
                <a:solidFill>
                  <a:srgbClr val="000000"/>
                </a:solidFill>
                <a:latin typeface="The Seasons"/>
                <a:ea typeface="The Seasons"/>
                <a:cs typeface="The Seasons"/>
                <a:sym typeface="The Seasons"/>
              </a:rPr>
              <a:t>Matplotlib</a:t>
            </a:r>
            <a:r>
              <a:rPr lang="en-US" sz="2914" spc="29">
                <a:solidFill>
                  <a:srgbClr val="000000"/>
                </a:solidFill>
                <a:latin typeface="The Seasons"/>
                <a:ea typeface="The Seasons"/>
                <a:cs typeface="The Seasons"/>
                <a:sym typeface="The Seasons"/>
              </a:rPr>
              <a:t> &amp; Seaborn – Visualization of accuracy, loss, and confusion matrix</a:t>
            </a:r>
          </a:p>
          <a:p>
            <a:pPr algn="l" marL="629151" indent="-314576" lvl="1">
              <a:lnSpc>
                <a:spcPts val="4050"/>
              </a:lnSpc>
              <a:buFont typeface="Arial"/>
              <a:buChar char="•"/>
            </a:pPr>
            <a:r>
              <a:rPr lang="en-US" sz="2914" spc="29">
                <a:solidFill>
                  <a:srgbClr val="000000"/>
                </a:solidFill>
                <a:latin typeface="The Seasons"/>
                <a:ea typeface="The Seasons"/>
                <a:cs typeface="The Seasons"/>
                <a:sym typeface="The Seasons"/>
              </a:rPr>
              <a:t>Google Colab – GPU-enabled environment for model training</a:t>
            </a:r>
          </a:p>
          <a:p>
            <a:pPr algn="l" marL="380804" indent="-190402" lvl="1">
              <a:lnSpc>
                <a:spcPts val="2451"/>
              </a:lnSpc>
              <a:buFont typeface="Arial"/>
              <a:buChar char="•"/>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TextBox 13" id="13"/>
          <p:cNvSpPr txBox="true"/>
          <p:nvPr/>
        </p:nvSpPr>
        <p:spPr>
          <a:xfrm rot="0">
            <a:off x="189617" y="336078"/>
            <a:ext cx="6972310" cy="695325"/>
          </a:xfrm>
          <a:prstGeom prst="rect">
            <a:avLst/>
          </a:prstGeom>
        </p:spPr>
        <p:txBody>
          <a:bodyPr anchor="t" rtlCol="false" tIns="0" lIns="0" bIns="0" rIns="0">
            <a:spAutoFit/>
          </a:bodyPr>
          <a:lstStyle/>
          <a:p>
            <a:pPr algn="l">
              <a:lnSpc>
                <a:spcPts val="4800"/>
              </a:lnSpc>
            </a:pPr>
            <a:r>
              <a:rPr lang="en-US" sz="6000" u="sng">
                <a:solidFill>
                  <a:srgbClr val="FED500"/>
                </a:solidFill>
                <a:latin typeface="TAN Nimbus"/>
                <a:ea typeface="TAN Nimbus"/>
                <a:cs typeface="TAN Nimbus"/>
                <a:sym typeface="TAN Nimbus"/>
              </a:rPr>
              <a:t>Methodology </a:t>
            </a:r>
          </a:p>
        </p:txBody>
      </p:sp>
      <p:sp>
        <p:nvSpPr>
          <p:cNvPr name="TextBox 14" id="14"/>
          <p:cNvSpPr txBox="true"/>
          <p:nvPr/>
        </p:nvSpPr>
        <p:spPr>
          <a:xfrm rot="0">
            <a:off x="100012" y="1647840"/>
            <a:ext cx="18087975" cy="7850505"/>
          </a:xfrm>
          <a:prstGeom prst="rect">
            <a:avLst/>
          </a:prstGeom>
        </p:spPr>
        <p:txBody>
          <a:bodyPr anchor="t" rtlCol="false" tIns="0" lIns="0" bIns="0" rIns="0">
            <a:spAutoFit/>
          </a:bodyPr>
          <a:lstStyle/>
          <a:p>
            <a:pPr algn="l">
              <a:lnSpc>
                <a:spcPts val="3600"/>
              </a:lnSpc>
            </a:pPr>
            <a:r>
              <a:rPr lang="en-US" sz="3000">
                <a:solidFill>
                  <a:srgbClr val="7FBA00"/>
                </a:solidFill>
                <a:latin typeface="The Seasons"/>
                <a:ea typeface="The Seasons"/>
                <a:cs typeface="The Seasons"/>
                <a:sym typeface="The Seasons"/>
              </a:rPr>
              <a:t>🔍</a:t>
            </a:r>
            <a:r>
              <a:rPr lang="en-US" sz="3000" b="true">
                <a:solidFill>
                  <a:srgbClr val="7FBA00"/>
                </a:solidFill>
                <a:latin typeface="The Seasons Bold"/>
                <a:ea typeface="The Seasons Bold"/>
                <a:cs typeface="The Seasons Bold"/>
                <a:sym typeface="The Seasons Bold"/>
              </a:rPr>
              <a:t> Problem Definition</a:t>
            </a:r>
          </a:p>
          <a:p>
            <a:pPr algn="l">
              <a:lnSpc>
                <a:spcPts val="3600"/>
              </a:lnSpc>
            </a:pPr>
            <a:r>
              <a:rPr lang="en-US" sz="3000">
                <a:solidFill>
                  <a:srgbClr val="000000"/>
                </a:solidFill>
                <a:latin typeface="The Seasons"/>
                <a:ea typeface="The Seasons"/>
                <a:cs typeface="The Seasons"/>
                <a:sym typeface="The Seasons"/>
              </a:rPr>
              <a:t>B</a:t>
            </a:r>
            <a:r>
              <a:rPr lang="en-US" sz="3000">
                <a:solidFill>
                  <a:srgbClr val="000000"/>
                </a:solidFill>
                <a:latin typeface="The Seasons"/>
                <a:ea typeface="The Seasons"/>
                <a:cs typeface="The Seasons"/>
                <a:sym typeface="The Seasons"/>
              </a:rPr>
              <a:t>uild a deep learning model to automatically classify garbage (e.g., plastic, metal, organic, etc.) for better waste segregation and recycling.</a:t>
            </a:r>
          </a:p>
          <a:p>
            <a:pPr algn="l">
              <a:lnSpc>
                <a:spcPts val="3600"/>
              </a:lnSpc>
              <a:spcBef>
                <a:spcPct val="0"/>
              </a:spcBef>
            </a:pPr>
            <a:r>
              <a:rPr lang="en-US" b="true" sz="3000">
                <a:solidFill>
                  <a:srgbClr val="7FBA00"/>
                </a:solidFill>
                <a:latin typeface="The Seasons Bold"/>
                <a:ea typeface="The Seasons Bold"/>
                <a:cs typeface="The Seasons Bold"/>
                <a:sym typeface="The Seasons Bold"/>
              </a:rPr>
              <a:t>📁</a:t>
            </a:r>
            <a:r>
              <a:rPr lang="en-US" b="true" sz="3000">
                <a:solidFill>
                  <a:srgbClr val="7FBA00"/>
                </a:solidFill>
                <a:latin typeface="The Seasons Bold"/>
                <a:ea typeface="The Seasons Bold"/>
                <a:cs typeface="The Seasons Bold"/>
                <a:sym typeface="The Seasons Bold"/>
              </a:rPr>
              <a:t> Data Collection</a:t>
            </a:r>
          </a:p>
          <a:p>
            <a:pPr algn="l">
              <a:lnSpc>
                <a:spcPts val="3600"/>
              </a:lnSpc>
              <a:spcBef>
                <a:spcPct val="0"/>
              </a:spcBef>
            </a:pPr>
            <a:r>
              <a:rPr lang="en-US" sz="3000">
                <a:solidFill>
                  <a:srgbClr val="000000"/>
                </a:solidFill>
                <a:latin typeface="The Seasons"/>
                <a:ea typeface="The Seasons"/>
                <a:cs typeface="The Seasons"/>
                <a:sym typeface="The Seasons"/>
              </a:rPr>
              <a:t>Collected labeled garbage images from open sources; organized them by class folders for model input.</a:t>
            </a:r>
          </a:p>
          <a:p>
            <a:pPr algn="l">
              <a:lnSpc>
                <a:spcPts val="3600"/>
              </a:lnSpc>
              <a:spcBef>
                <a:spcPct val="0"/>
              </a:spcBef>
            </a:pPr>
            <a:r>
              <a:rPr lang="en-US" b="true" sz="3000">
                <a:solidFill>
                  <a:srgbClr val="7FBA00"/>
                </a:solidFill>
                <a:latin typeface="The Seasons Bold"/>
                <a:ea typeface="The Seasons Bold"/>
                <a:cs typeface="The Seasons Bold"/>
                <a:sym typeface="The Seasons Bold"/>
              </a:rPr>
              <a:t>🧹 Data Preprocessing</a:t>
            </a:r>
          </a:p>
          <a:p>
            <a:pPr algn="l" marL="647700" indent="-323850" lvl="1">
              <a:lnSpc>
                <a:spcPts val="3600"/>
              </a:lnSpc>
              <a:spcBef>
                <a:spcPct val="0"/>
              </a:spcBef>
              <a:buFont typeface="Arial"/>
              <a:buChar char="•"/>
            </a:pPr>
            <a:r>
              <a:rPr lang="en-US" sz="3000">
                <a:solidFill>
                  <a:srgbClr val="000000"/>
                </a:solidFill>
                <a:latin typeface="The Seasons"/>
                <a:ea typeface="The Seasons"/>
                <a:cs typeface="The Seasons"/>
                <a:sym typeface="The Seasons"/>
              </a:rPr>
              <a:t>Resized images (e.g., 224×224 for EfficientNet)</a:t>
            </a:r>
          </a:p>
          <a:p>
            <a:pPr algn="l" marL="647700" indent="-323850" lvl="1">
              <a:lnSpc>
                <a:spcPts val="3600"/>
              </a:lnSpc>
              <a:spcBef>
                <a:spcPct val="0"/>
              </a:spcBef>
              <a:buFont typeface="Arial"/>
              <a:buChar char="•"/>
            </a:pPr>
            <a:r>
              <a:rPr lang="en-US" sz="3000">
                <a:solidFill>
                  <a:srgbClr val="000000"/>
                </a:solidFill>
                <a:latin typeface="The Seasons"/>
                <a:ea typeface="The Seasons"/>
                <a:cs typeface="The Seasons"/>
                <a:sym typeface="The Seasons"/>
              </a:rPr>
              <a:t>Split into train/validation/test sets</a:t>
            </a:r>
          </a:p>
          <a:p>
            <a:pPr algn="l" marL="647700" indent="-323850" lvl="1">
              <a:lnSpc>
                <a:spcPts val="3600"/>
              </a:lnSpc>
              <a:spcBef>
                <a:spcPct val="0"/>
              </a:spcBef>
              <a:buFont typeface="Arial"/>
              <a:buChar char="•"/>
            </a:pPr>
            <a:r>
              <a:rPr lang="en-US" sz="3000">
                <a:solidFill>
                  <a:srgbClr val="000000"/>
                </a:solidFill>
                <a:latin typeface="The Seasons"/>
                <a:ea typeface="The Seasons"/>
                <a:cs typeface="The Seasons"/>
                <a:sym typeface="The Seasons"/>
              </a:rPr>
              <a:t>Applied augmentation (flip, rotate, zoom)</a:t>
            </a:r>
          </a:p>
          <a:p>
            <a:pPr algn="l" marL="647700" indent="-323850" lvl="1">
              <a:lnSpc>
                <a:spcPts val="3600"/>
              </a:lnSpc>
              <a:spcBef>
                <a:spcPct val="0"/>
              </a:spcBef>
              <a:buFont typeface="Arial"/>
              <a:buChar char="•"/>
            </a:pPr>
            <a:r>
              <a:rPr lang="en-US" sz="3000">
                <a:solidFill>
                  <a:srgbClr val="000000"/>
                </a:solidFill>
                <a:latin typeface="The Seasons"/>
                <a:ea typeface="The Seasons"/>
                <a:cs typeface="The Seasons"/>
                <a:sym typeface="The Seasons"/>
              </a:rPr>
              <a:t>Handled class imbalance using weights/oversampling</a:t>
            </a:r>
          </a:p>
          <a:p>
            <a:pPr algn="l">
              <a:lnSpc>
                <a:spcPts val="3600"/>
              </a:lnSpc>
              <a:spcBef>
                <a:spcPct val="0"/>
              </a:spcBef>
            </a:pPr>
            <a:r>
              <a:rPr lang="en-US" sz="3000">
                <a:solidFill>
                  <a:srgbClr val="7FBA00"/>
                </a:solidFill>
                <a:latin typeface="The Seasons"/>
                <a:ea typeface="The Seasons"/>
                <a:cs typeface="The Seasons"/>
                <a:sym typeface="The Seasons"/>
              </a:rPr>
              <a:t>🧠</a:t>
            </a:r>
            <a:r>
              <a:rPr lang="en-US" b="true" sz="3000">
                <a:solidFill>
                  <a:srgbClr val="7FBA00"/>
                </a:solidFill>
                <a:latin typeface="The Seasons Bold"/>
                <a:ea typeface="The Seasons Bold"/>
                <a:cs typeface="The Seasons Bold"/>
                <a:sym typeface="The Seasons Bold"/>
              </a:rPr>
              <a:t> Model Building</a:t>
            </a:r>
          </a:p>
          <a:p>
            <a:pPr algn="l" marL="647700" indent="-323850" lvl="1">
              <a:lnSpc>
                <a:spcPts val="3600"/>
              </a:lnSpc>
              <a:spcBef>
                <a:spcPct val="0"/>
              </a:spcBef>
              <a:buFont typeface="Arial"/>
              <a:buChar char="•"/>
            </a:pPr>
            <a:r>
              <a:rPr lang="en-US" sz="3000">
                <a:solidFill>
                  <a:srgbClr val="000000"/>
                </a:solidFill>
                <a:latin typeface="The Seasons"/>
                <a:ea typeface="The Seasons"/>
                <a:cs typeface="The Seasons"/>
                <a:sym typeface="The Seasons"/>
              </a:rPr>
              <a:t>Model 1: Custom CNN with Keras Sequential</a:t>
            </a:r>
          </a:p>
          <a:p>
            <a:pPr algn="l" marL="647700" indent="-323850" lvl="1">
              <a:lnSpc>
                <a:spcPts val="3600"/>
              </a:lnSpc>
              <a:spcBef>
                <a:spcPct val="0"/>
              </a:spcBef>
              <a:buFont typeface="Arial"/>
              <a:buChar char="•"/>
            </a:pPr>
            <a:r>
              <a:rPr lang="en-US" sz="3000">
                <a:solidFill>
                  <a:srgbClr val="000000"/>
                </a:solidFill>
                <a:latin typeface="The Seasons"/>
                <a:ea typeface="The Seasons"/>
                <a:cs typeface="The Seasons"/>
                <a:sym typeface="The Seasons"/>
              </a:rPr>
              <a:t>M</a:t>
            </a:r>
            <a:r>
              <a:rPr lang="en-US" sz="3000">
                <a:solidFill>
                  <a:srgbClr val="000000"/>
                </a:solidFill>
                <a:latin typeface="The Seasons"/>
                <a:ea typeface="The Seasons"/>
                <a:cs typeface="The Seasons"/>
                <a:sym typeface="The Seasons"/>
              </a:rPr>
              <a:t>odel 2: EfficientNetV2B0/B2 with transfer learning</a:t>
            </a:r>
          </a:p>
          <a:p>
            <a:pPr algn="l" marL="1295400" indent="-431800" lvl="2">
              <a:lnSpc>
                <a:spcPts val="3600"/>
              </a:lnSpc>
              <a:spcBef>
                <a:spcPct val="0"/>
              </a:spcBef>
              <a:buFont typeface="Arial"/>
              <a:buChar char="⚬"/>
            </a:pPr>
            <a:r>
              <a:rPr lang="en-US" sz="3000">
                <a:solidFill>
                  <a:srgbClr val="000000"/>
                </a:solidFill>
                <a:latin typeface="The Seasons"/>
                <a:ea typeface="The Seasons"/>
                <a:cs typeface="The Seasons"/>
                <a:sym typeface="The Seasons"/>
              </a:rPr>
              <a:t>Added custom classification layers</a:t>
            </a:r>
          </a:p>
          <a:p>
            <a:pPr algn="l" marL="1295400" indent="-431800" lvl="2">
              <a:lnSpc>
                <a:spcPts val="3600"/>
              </a:lnSpc>
              <a:spcBef>
                <a:spcPct val="0"/>
              </a:spcBef>
              <a:buFont typeface="Arial"/>
              <a:buChar char="⚬"/>
            </a:pPr>
            <a:r>
              <a:rPr lang="en-US" sz="3000">
                <a:solidFill>
                  <a:srgbClr val="000000"/>
                </a:solidFill>
                <a:latin typeface="The Seasons"/>
                <a:ea typeface="The Seasons"/>
                <a:cs typeface="The Seasons"/>
                <a:sym typeface="The Seasons"/>
              </a:rPr>
              <a:t>B</a:t>
            </a:r>
            <a:r>
              <a:rPr lang="en-US" sz="3000">
                <a:solidFill>
                  <a:srgbClr val="000000"/>
                </a:solidFill>
                <a:latin typeface="The Seasons"/>
                <a:ea typeface="The Seasons"/>
                <a:cs typeface="The Seasons"/>
                <a:sym typeface="The Seasons"/>
              </a:rPr>
              <a:t>ase frozen or fine-tuned based on performance</a:t>
            </a:r>
          </a:p>
          <a:p>
            <a:pPr algn="l">
              <a:lnSpc>
                <a:spcPts val="3600"/>
              </a:lnSpc>
              <a:spcBef>
                <a:spcPct val="0"/>
              </a:spcBef>
            </a:pPr>
          </a:p>
          <a:p>
            <a:pPr algn="l">
              <a:lnSpc>
                <a:spcPts val="36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TextBox 13" id="13"/>
          <p:cNvSpPr txBox="true"/>
          <p:nvPr/>
        </p:nvSpPr>
        <p:spPr>
          <a:xfrm rot="0">
            <a:off x="189617" y="336078"/>
            <a:ext cx="6972310" cy="695325"/>
          </a:xfrm>
          <a:prstGeom prst="rect">
            <a:avLst/>
          </a:prstGeom>
        </p:spPr>
        <p:txBody>
          <a:bodyPr anchor="t" rtlCol="false" tIns="0" lIns="0" bIns="0" rIns="0">
            <a:spAutoFit/>
          </a:bodyPr>
          <a:lstStyle/>
          <a:p>
            <a:pPr algn="l">
              <a:lnSpc>
                <a:spcPts val="4800"/>
              </a:lnSpc>
            </a:pPr>
            <a:r>
              <a:rPr lang="en-US" sz="6000" u="sng">
                <a:solidFill>
                  <a:srgbClr val="FED500"/>
                </a:solidFill>
                <a:latin typeface="TAN Nimbus"/>
                <a:ea typeface="TAN Nimbus"/>
                <a:cs typeface="TAN Nimbus"/>
                <a:sym typeface="TAN Nimbus"/>
              </a:rPr>
              <a:t>Methodology </a:t>
            </a:r>
          </a:p>
        </p:txBody>
      </p:sp>
      <p:sp>
        <p:nvSpPr>
          <p:cNvPr name="TextBox 14" id="14"/>
          <p:cNvSpPr txBox="true"/>
          <p:nvPr/>
        </p:nvSpPr>
        <p:spPr>
          <a:xfrm rot="0">
            <a:off x="368884" y="2112645"/>
            <a:ext cx="17069683" cy="6014085"/>
          </a:xfrm>
          <a:prstGeom prst="rect">
            <a:avLst/>
          </a:prstGeom>
        </p:spPr>
        <p:txBody>
          <a:bodyPr anchor="t" rtlCol="false" tIns="0" lIns="0" bIns="0" rIns="0">
            <a:spAutoFit/>
          </a:bodyPr>
          <a:lstStyle/>
          <a:p>
            <a:pPr algn="just">
              <a:lnSpc>
                <a:spcPts val="3600"/>
              </a:lnSpc>
            </a:pPr>
            <a:r>
              <a:rPr lang="en-US" b="true" sz="3000">
                <a:solidFill>
                  <a:srgbClr val="7FBA00"/>
                </a:solidFill>
                <a:latin typeface="The Seasons Bold"/>
                <a:ea typeface="The Seasons Bold"/>
                <a:cs typeface="The Seasons Bold"/>
                <a:sym typeface="The Seasons Bold"/>
              </a:rPr>
              <a:t>🚀</a:t>
            </a:r>
            <a:r>
              <a:rPr lang="en-US" b="true" sz="3000">
                <a:solidFill>
                  <a:srgbClr val="7FBA00"/>
                </a:solidFill>
                <a:latin typeface="The Seasons Bold"/>
                <a:ea typeface="The Seasons Bold"/>
                <a:cs typeface="The Seasons Bold"/>
                <a:sym typeface="The Seasons Bold"/>
              </a:rPr>
              <a:t> Model Training</a:t>
            </a:r>
          </a:p>
          <a:p>
            <a:pPr algn="just" marL="647700" indent="-323850" lvl="1">
              <a:lnSpc>
                <a:spcPts val="3600"/>
              </a:lnSpc>
              <a:buFont typeface="Arial"/>
              <a:buChar char="•"/>
            </a:pPr>
            <a:r>
              <a:rPr lang="en-US" sz="3000">
                <a:solidFill>
                  <a:srgbClr val="000000"/>
                </a:solidFill>
                <a:latin typeface="The Seasons"/>
                <a:ea typeface="The Seasons"/>
                <a:cs typeface="The Seasons"/>
                <a:sym typeface="The Seasons"/>
              </a:rPr>
              <a:t>U</a:t>
            </a:r>
            <a:r>
              <a:rPr lang="en-US" sz="3000">
                <a:solidFill>
                  <a:srgbClr val="000000"/>
                </a:solidFill>
                <a:latin typeface="The Seasons"/>
                <a:ea typeface="The Seasons"/>
                <a:cs typeface="The Seasons"/>
                <a:sym typeface="The Seasons"/>
              </a:rPr>
              <a:t>sed c</a:t>
            </a:r>
            <a:r>
              <a:rPr lang="en-US" sz="3000">
                <a:solidFill>
                  <a:srgbClr val="000000"/>
                </a:solidFill>
                <a:latin typeface="The Seasons"/>
                <a:ea typeface="The Seasons"/>
                <a:cs typeface="The Seasons"/>
                <a:sym typeface="The Seasons"/>
              </a:rPr>
              <a:t>ategorical cross-entropy loss and Adam optimizer</a:t>
            </a:r>
          </a:p>
          <a:p>
            <a:pPr algn="just" marL="647700" indent="-323850" lvl="1">
              <a:lnSpc>
                <a:spcPts val="3600"/>
              </a:lnSpc>
              <a:buFont typeface="Arial"/>
              <a:buChar char="•"/>
            </a:pPr>
            <a:r>
              <a:rPr lang="en-US" sz="3000">
                <a:solidFill>
                  <a:srgbClr val="000000"/>
                </a:solidFill>
                <a:latin typeface="The Seasons"/>
                <a:ea typeface="The Seasons"/>
                <a:cs typeface="The Seasons"/>
                <a:sym typeface="The Seasons"/>
              </a:rPr>
              <a:t>Applied EarlyStopping and ModelCheckpoint to avoid overfitting and save the best model</a:t>
            </a:r>
          </a:p>
          <a:p>
            <a:pPr algn="just">
              <a:lnSpc>
                <a:spcPts val="3600"/>
              </a:lnSpc>
            </a:pPr>
            <a:r>
              <a:rPr lang="en-US" sz="3000">
                <a:solidFill>
                  <a:srgbClr val="000000"/>
                </a:solidFill>
                <a:latin typeface="The Seasons"/>
                <a:ea typeface="The Seasons"/>
                <a:cs typeface="The Seasons"/>
                <a:sym typeface="The Seasons"/>
              </a:rPr>
              <a:t>📊</a:t>
            </a:r>
            <a:r>
              <a:rPr lang="en-US" sz="3000">
                <a:solidFill>
                  <a:srgbClr val="000000"/>
                </a:solidFill>
                <a:latin typeface="The Seasons"/>
                <a:ea typeface="The Seasons"/>
                <a:cs typeface="The Seasons"/>
                <a:sym typeface="The Seasons"/>
              </a:rPr>
              <a:t> </a:t>
            </a:r>
            <a:r>
              <a:rPr lang="en-US" b="true" sz="3000">
                <a:solidFill>
                  <a:srgbClr val="7FBA00"/>
                </a:solidFill>
                <a:latin typeface="The Seasons Bold"/>
                <a:ea typeface="The Seasons Bold"/>
                <a:cs typeface="The Seasons Bold"/>
                <a:sym typeface="The Seasons Bold"/>
              </a:rPr>
              <a:t>Model Evaluation</a:t>
            </a:r>
          </a:p>
          <a:p>
            <a:pPr algn="just" marL="647700" indent="-323850" lvl="1">
              <a:lnSpc>
                <a:spcPts val="3600"/>
              </a:lnSpc>
              <a:buFont typeface="Arial"/>
              <a:buChar char="•"/>
            </a:pPr>
            <a:r>
              <a:rPr lang="en-US" sz="3000">
                <a:solidFill>
                  <a:srgbClr val="000000"/>
                </a:solidFill>
                <a:latin typeface="The Seasons"/>
                <a:ea typeface="The Seasons"/>
                <a:cs typeface="The Seasons"/>
                <a:sym typeface="The Seasons"/>
              </a:rPr>
              <a:t>E</a:t>
            </a:r>
            <a:r>
              <a:rPr lang="en-US" sz="3000">
                <a:solidFill>
                  <a:srgbClr val="000000"/>
                </a:solidFill>
                <a:latin typeface="The Seasons"/>
                <a:ea typeface="The Seasons"/>
                <a:cs typeface="The Seasons"/>
                <a:sym typeface="The Seasons"/>
              </a:rPr>
              <a:t>valuated with a</a:t>
            </a:r>
            <a:r>
              <a:rPr lang="en-US" sz="3000">
                <a:solidFill>
                  <a:srgbClr val="000000"/>
                </a:solidFill>
                <a:latin typeface="The Seasons"/>
                <a:ea typeface="The Seasons"/>
                <a:cs typeface="The Seasons"/>
                <a:sym typeface="The Seasons"/>
              </a:rPr>
              <a:t>ccuracy/loss curves, confusion matrix, and classification report</a:t>
            </a:r>
          </a:p>
          <a:p>
            <a:pPr algn="just" marL="647700" indent="-323850" lvl="1">
              <a:lnSpc>
                <a:spcPts val="3600"/>
              </a:lnSpc>
              <a:buFont typeface="Arial"/>
              <a:buChar char="•"/>
            </a:pPr>
            <a:r>
              <a:rPr lang="en-US" sz="3000">
                <a:solidFill>
                  <a:srgbClr val="000000"/>
                </a:solidFill>
                <a:latin typeface="The Seasons"/>
                <a:ea typeface="The Seasons"/>
                <a:cs typeface="The Seasons"/>
                <a:sym typeface="The Seasons"/>
              </a:rPr>
              <a:t>Visually verified predictions on test images</a:t>
            </a:r>
          </a:p>
          <a:p>
            <a:pPr algn="just">
              <a:lnSpc>
                <a:spcPts val="3600"/>
              </a:lnSpc>
            </a:pPr>
            <a:r>
              <a:rPr lang="en-US" sz="3000">
                <a:solidFill>
                  <a:srgbClr val="000000"/>
                </a:solidFill>
                <a:latin typeface="The Seasons"/>
                <a:ea typeface="The Seasons"/>
                <a:cs typeface="The Seasons"/>
                <a:sym typeface="The Seasons"/>
              </a:rPr>
              <a:t>🌐</a:t>
            </a:r>
            <a:r>
              <a:rPr lang="en-US" b="true" sz="3000">
                <a:solidFill>
                  <a:srgbClr val="7FBA00"/>
                </a:solidFill>
                <a:latin typeface="The Seasons Bold"/>
                <a:ea typeface="The Seasons Bold"/>
                <a:cs typeface="The Seasons Bold"/>
                <a:sym typeface="The Seasons Bold"/>
              </a:rPr>
              <a:t> Deployment</a:t>
            </a:r>
          </a:p>
          <a:p>
            <a:pPr algn="just" marL="647700" indent="-323850" lvl="1">
              <a:lnSpc>
                <a:spcPts val="3600"/>
              </a:lnSpc>
              <a:buFont typeface="Arial"/>
              <a:buChar char="•"/>
            </a:pPr>
            <a:r>
              <a:rPr lang="en-US" sz="3000">
                <a:solidFill>
                  <a:srgbClr val="000000"/>
                </a:solidFill>
                <a:latin typeface="The Seasons"/>
                <a:ea typeface="The Seasons"/>
                <a:cs typeface="The Seasons"/>
                <a:sym typeface="The Seasons"/>
              </a:rPr>
              <a:t>D</a:t>
            </a:r>
            <a:r>
              <a:rPr lang="en-US" sz="3000">
                <a:solidFill>
                  <a:srgbClr val="000000"/>
                </a:solidFill>
                <a:latin typeface="The Seasons"/>
                <a:ea typeface="The Seasons"/>
                <a:cs typeface="The Seasons"/>
                <a:sym typeface="The Seasons"/>
              </a:rPr>
              <a:t>eployed EfficientNetV2B2 using Gradio</a:t>
            </a:r>
          </a:p>
          <a:p>
            <a:pPr algn="just" marL="647700" indent="-323850" lvl="1">
              <a:lnSpc>
                <a:spcPts val="3600"/>
              </a:lnSpc>
              <a:buFont typeface="Arial"/>
              <a:buChar char="•"/>
            </a:pPr>
            <a:r>
              <a:rPr lang="en-US" sz="3000">
                <a:solidFill>
                  <a:srgbClr val="000000"/>
                </a:solidFill>
                <a:latin typeface="The Seasons"/>
                <a:ea typeface="The Seasons"/>
                <a:cs typeface="The Seasons"/>
                <a:sym typeface="The Seasons"/>
              </a:rPr>
              <a:t>Created a web interface for real-time image classification</a:t>
            </a:r>
          </a:p>
          <a:p>
            <a:pPr algn="just">
              <a:lnSpc>
                <a:spcPts val="3600"/>
              </a:lnSpc>
            </a:pPr>
            <a:r>
              <a:rPr lang="en-US" sz="3000">
                <a:solidFill>
                  <a:srgbClr val="000000"/>
                </a:solidFill>
                <a:latin typeface="The Seasons"/>
                <a:ea typeface="The Seasons"/>
                <a:cs typeface="The Seasons"/>
                <a:sym typeface="The Seasons"/>
              </a:rPr>
              <a:t>📝</a:t>
            </a:r>
            <a:r>
              <a:rPr lang="en-US" sz="3000">
                <a:solidFill>
                  <a:srgbClr val="7FBA00"/>
                </a:solidFill>
                <a:latin typeface="The Seasons"/>
                <a:ea typeface="The Seasons"/>
                <a:cs typeface="The Seasons"/>
                <a:sym typeface="The Seasons"/>
              </a:rPr>
              <a:t> Documentation</a:t>
            </a:r>
          </a:p>
          <a:p>
            <a:pPr algn="just" marL="647700" indent="-323850" lvl="1">
              <a:lnSpc>
                <a:spcPts val="3600"/>
              </a:lnSpc>
              <a:buFont typeface="Arial"/>
              <a:buChar char="•"/>
            </a:pPr>
            <a:r>
              <a:rPr lang="en-US" sz="3000">
                <a:solidFill>
                  <a:srgbClr val="000000"/>
                </a:solidFill>
                <a:latin typeface="The Seasons"/>
                <a:ea typeface="The Seasons"/>
                <a:cs typeface="The Seasons"/>
                <a:sym typeface="The Seasons"/>
              </a:rPr>
              <a:t>Docum</a:t>
            </a:r>
            <a:r>
              <a:rPr lang="en-US" sz="3000">
                <a:solidFill>
                  <a:srgbClr val="000000"/>
                </a:solidFill>
                <a:latin typeface="The Seasons"/>
                <a:ea typeface="The Seasons"/>
                <a:cs typeface="The Seasons"/>
                <a:sym typeface="The Seasons"/>
              </a:rPr>
              <a:t>ented the full workflow with c</a:t>
            </a:r>
            <a:r>
              <a:rPr lang="en-US" sz="3000">
                <a:solidFill>
                  <a:srgbClr val="000000"/>
                </a:solidFill>
                <a:latin typeface="The Seasons"/>
                <a:ea typeface="The Seasons"/>
                <a:cs typeface="The Seasons"/>
                <a:sym typeface="The Seasons"/>
              </a:rPr>
              <a:t>ode, visuals, and analysis</a:t>
            </a:r>
          </a:p>
          <a:p>
            <a:pPr algn="just" marL="647700" indent="-323850" lvl="1">
              <a:lnSpc>
                <a:spcPts val="3600"/>
              </a:lnSpc>
              <a:buFont typeface="Arial"/>
              <a:buChar char="•"/>
            </a:pPr>
            <a:r>
              <a:rPr lang="en-US" sz="3000">
                <a:solidFill>
                  <a:srgbClr val="000000"/>
                </a:solidFill>
                <a:latin typeface="The Seasons"/>
                <a:ea typeface="The Seasons"/>
                <a:cs typeface="The Seasons"/>
                <a:sym typeface="The Seasons"/>
              </a:rPr>
              <a:t>Highlighted key o</a:t>
            </a:r>
            <a:r>
              <a:rPr lang="en-US" sz="3000">
                <a:solidFill>
                  <a:srgbClr val="000000"/>
                </a:solidFill>
                <a:latin typeface="The Seasons"/>
                <a:ea typeface="The Seasons"/>
                <a:cs typeface="The Seasons"/>
                <a:sym typeface="The Seasons"/>
              </a:rPr>
              <a:t>bservations and challenges resolved</a:t>
            </a:r>
          </a:p>
          <a:p>
            <a:pPr algn="just" marL="1295400" indent="-431800" lvl="2">
              <a:lnSpc>
                <a:spcPts val="3600"/>
              </a:lnSpc>
              <a:buFont typeface="Arial"/>
              <a:buChar char="⚬"/>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TextBox 13" id="13"/>
          <p:cNvSpPr txBox="true"/>
          <p:nvPr/>
        </p:nvSpPr>
        <p:spPr>
          <a:xfrm rot="0">
            <a:off x="189617" y="1847447"/>
            <a:ext cx="10427661" cy="7753350"/>
          </a:xfrm>
          <a:prstGeom prst="rect">
            <a:avLst/>
          </a:prstGeom>
        </p:spPr>
        <p:txBody>
          <a:bodyPr anchor="t" rtlCol="false" tIns="0" lIns="0" bIns="0" rIns="0">
            <a:spAutoFit/>
          </a:bodyPr>
          <a:lstStyle/>
          <a:p>
            <a:pPr algn="ctr">
              <a:lnSpc>
                <a:spcPts val="4079"/>
              </a:lnSpc>
              <a:spcBef>
                <a:spcPct val="0"/>
              </a:spcBef>
            </a:pPr>
            <a:r>
              <a:rPr lang="en-US" sz="3399">
                <a:solidFill>
                  <a:srgbClr val="213163"/>
                </a:solidFill>
                <a:latin typeface="The Seasons"/>
                <a:ea typeface="The Seasons"/>
                <a:cs typeface="The Seasons"/>
                <a:sym typeface="The Seasons"/>
              </a:rPr>
              <a:t>Improper segregation of waste is a major challenge in effective waste management, leading to environmental pollution, health hazards, and inefficient recycling. Manual sorting is time-consuming, inconsistent, and often unsafe for workers.</a:t>
            </a:r>
          </a:p>
          <a:p>
            <a:pPr algn="ctr">
              <a:lnSpc>
                <a:spcPts val="4079"/>
              </a:lnSpc>
              <a:spcBef>
                <a:spcPct val="0"/>
              </a:spcBef>
            </a:pPr>
            <a:r>
              <a:rPr lang="en-US" sz="3399">
                <a:solidFill>
                  <a:srgbClr val="213163"/>
                </a:solidFill>
                <a:latin typeface="The Seasons"/>
                <a:ea typeface="The Seasons"/>
                <a:cs typeface="The Seasons"/>
                <a:sym typeface="The Seasons"/>
              </a:rPr>
              <a:t>To address this issue, there is a need for an automated system that can accurately classify different types of garbage based on images. The goal of this project is to develop a deep learning-based image classification model that can automatically identify and categorize garbage into various classes such as plastic, metal, glass, organic, and paper. This system can support smart waste management solutions and assist in real-time waste segregation for recycling and disposal.</a:t>
            </a:r>
          </a:p>
        </p:txBody>
      </p:sp>
      <p:sp>
        <p:nvSpPr>
          <p:cNvPr name="Freeform 14" id="14"/>
          <p:cNvSpPr/>
          <p:nvPr/>
        </p:nvSpPr>
        <p:spPr>
          <a:xfrm flipH="false" flipV="false" rot="0">
            <a:off x="11092510" y="1885547"/>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4"/>
            <a:stretch>
              <a:fillRect l="0" t="0" r="0" b="0"/>
            </a:stretch>
          </a:blipFill>
        </p:spPr>
      </p:sp>
      <p:sp>
        <p:nvSpPr>
          <p:cNvPr name="TextBox 15" id="15"/>
          <p:cNvSpPr txBox="true"/>
          <p:nvPr/>
        </p:nvSpPr>
        <p:spPr>
          <a:xfrm rot="0">
            <a:off x="189617" y="336078"/>
            <a:ext cx="13678333" cy="695325"/>
          </a:xfrm>
          <a:prstGeom prst="rect">
            <a:avLst/>
          </a:prstGeom>
        </p:spPr>
        <p:txBody>
          <a:bodyPr anchor="t" rtlCol="false" tIns="0" lIns="0" bIns="0" rIns="0">
            <a:spAutoFit/>
          </a:bodyPr>
          <a:lstStyle/>
          <a:p>
            <a:pPr algn="l">
              <a:lnSpc>
                <a:spcPts val="4800"/>
              </a:lnSpc>
            </a:pPr>
            <a:r>
              <a:rPr lang="en-US" sz="6000" u="sng">
                <a:solidFill>
                  <a:srgbClr val="FED500"/>
                </a:solidFill>
                <a:latin typeface="TAN Nimbus"/>
                <a:ea typeface="TAN Nimbus"/>
                <a:cs typeface="TAN Nimbus"/>
                <a:sym typeface="TAN Nimbus"/>
              </a:rPr>
              <a:t>Problem Statement: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TextBox 13" id="13"/>
          <p:cNvSpPr txBox="true"/>
          <p:nvPr/>
        </p:nvSpPr>
        <p:spPr>
          <a:xfrm rot="0">
            <a:off x="1885277" y="2514600"/>
            <a:ext cx="12873711" cy="6248400"/>
          </a:xfrm>
          <a:prstGeom prst="rect">
            <a:avLst/>
          </a:prstGeom>
        </p:spPr>
        <p:txBody>
          <a:bodyPr anchor="t" rtlCol="false" tIns="0" lIns="0" bIns="0" rIns="0">
            <a:spAutoFit/>
          </a:bodyPr>
          <a:lstStyle/>
          <a:p>
            <a:pPr algn="ctr">
              <a:lnSpc>
                <a:spcPts val="4919"/>
              </a:lnSpc>
              <a:spcBef>
                <a:spcPct val="0"/>
              </a:spcBef>
            </a:pPr>
            <a:r>
              <a:rPr lang="en-US" sz="4099">
                <a:solidFill>
                  <a:srgbClr val="213163"/>
                </a:solidFill>
                <a:latin typeface="The Seasons"/>
                <a:ea typeface="The Seasons"/>
                <a:cs typeface="The Seasons"/>
                <a:sym typeface="The Seasons"/>
              </a:rPr>
              <a:t>Why</a:t>
            </a:r>
            <a:r>
              <a:rPr lang="en-US" sz="4099">
                <a:solidFill>
                  <a:srgbClr val="213163"/>
                </a:solidFill>
                <a:latin typeface="The Seasons"/>
                <a:ea typeface="The Seasons"/>
                <a:cs typeface="The Seasons"/>
                <a:sym typeface="The Seasons"/>
              </a:rPr>
              <a:t> Use EfficientNetV2B2?</a:t>
            </a:r>
          </a:p>
          <a:p>
            <a:pPr algn="ctr">
              <a:lnSpc>
                <a:spcPts val="4919"/>
              </a:lnSpc>
              <a:spcBef>
                <a:spcPct val="0"/>
              </a:spcBef>
            </a:pPr>
            <a:r>
              <a:rPr lang="en-US" sz="4099">
                <a:solidFill>
                  <a:srgbClr val="7FBA00"/>
                </a:solidFill>
                <a:latin typeface="The Seasons"/>
                <a:ea typeface="The Seasons"/>
                <a:cs typeface="The Seasons"/>
                <a:sym typeface="The Seasons"/>
              </a:rPr>
              <a:t>Balanced Performance</a:t>
            </a:r>
          </a:p>
          <a:p>
            <a:pPr algn="ctr">
              <a:lnSpc>
                <a:spcPts val="4919"/>
              </a:lnSpc>
              <a:spcBef>
                <a:spcPct val="0"/>
              </a:spcBef>
            </a:pPr>
            <a:r>
              <a:rPr lang="en-US" sz="4099">
                <a:solidFill>
                  <a:srgbClr val="000000"/>
                </a:solidFill>
                <a:latin typeface="The Seasons"/>
                <a:ea typeface="The Seasons"/>
                <a:cs typeface="The Seasons"/>
                <a:sym typeface="The Seasons"/>
              </a:rPr>
              <a:t>Great trade-off between speed and accuracy</a:t>
            </a:r>
          </a:p>
          <a:p>
            <a:pPr algn="ctr">
              <a:lnSpc>
                <a:spcPts val="4919"/>
              </a:lnSpc>
              <a:spcBef>
                <a:spcPct val="0"/>
              </a:spcBef>
            </a:pPr>
            <a:r>
              <a:rPr lang="en-US" sz="4099">
                <a:solidFill>
                  <a:srgbClr val="7FBA00"/>
                </a:solidFill>
                <a:latin typeface="The Seasons"/>
                <a:ea typeface="The Seasons"/>
                <a:cs typeface="The Seasons"/>
                <a:sym typeface="The Seasons"/>
              </a:rPr>
              <a:t>Scalable</a:t>
            </a:r>
          </a:p>
          <a:p>
            <a:pPr algn="ctr">
              <a:lnSpc>
                <a:spcPts val="4919"/>
              </a:lnSpc>
              <a:spcBef>
                <a:spcPct val="0"/>
              </a:spcBef>
            </a:pPr>
            <a:r>
              <a:rPr lang="en-US" sz="4099">
                <a:solidFill>
                  <a:srgbClr val="000000"/>
                </a:solidFill>
                <a:latin typeface="The Seasons"/>
                <a:ea typeface="The Seasons"/>
                <a:cs typeface="The Seasons"/>
                <a:sym typeface="The Seasons"/>
              </a:rPr>
              <a:t>Suitable for moderately complex datasets</a:t>
            </a:r>
          </a:p>
          <a:p>
            <a:pPr algn="ctr">
              <a:lnSpc>
                <a:spcPts val="4919"/>
              </a:lnSpc>
              <a:spcBef>
                <a:spcPct val="0"/>
              </a:spcBef>
            </a:pPr>
            <a:r>
              <a:rPr lang="en-US" sz="4099">
                <a:solidFill>
                  <a:srgbClr val="7FBA00"/>
                </a:solidFill>
                <a:latin typeface="The Seasons"/>
                <a:ea typeface="The Seasons"/>
                <a:cs typeface="The Seasons"/>
                <a:sym typeface="The Seasons"/>
              </a:rPr>
              <a:t>Pretrained on ImageNet</a:t>
            </a:r>
          </a:p>
          <a:p>
            <a:pPr algn="ctr">
              <a:lnSpc>
                <a:spcPts val="4919"/>
              </a:lnSpc>
              <a:spcBef>
                <a:spcPct val="0"/>
              </a:spcBef>
            </a:pPr>
            <a:r>
              <a:rPr lang="en-US" sz="4099">
                <a:solidFill>
                  <a:srgbClr val="000000"/>
                </a:solidFill>
                <a:latin typeface="The Seasons"/>
                <a:ea typeface="The Seasons"/>
                <a:cs typeface="The Seasons"/>
                <a:sym typeface="The Seasons"/>
              </a:rPr>
              <a:t>Solid backbone for transfer learning tasks</a:t>
            </a:r>
          </a:p>
          <a:p>
            <a:pPr algn="ctr">
              <a:lnSpc>
                <a:spcPts val="4919"/>
              </a:lnSpc>
              <a:spcBef>
                <a:spcPct val="0"/>
              </a:spcBef>
            </a:pPr>
            <a:r>
              <a:rPr lang="en-US" sz="4099">
                <a:solidFill>
                  <a:srgbClr val="7FBA00"/>
                </a:solidFill>
                <a:latin typeface="The Seasons"/>
                <a:ea typeface="The Seasons"/>
                <a:cs typeface="The Seasons"/>
                <a:sym typeface="The Seasons"/>
              </a:rPr>
              <a:t>Efficient</a:t>
            </a:r>
          </a:p>
          <a:p>
            <a:pPr algn="ctr">
              <a:lnSpc>
                <a:spcPts val="4919"/>
              </a:lnSpc>
              <a:spcBef>
                <a:spcPct val="0"/>
              </a:spcBef>
            </a:pPr>
            <a:r>
              <a:rPr lang="en-US" sz="4099">
                <a:solidFill>
                  <a:srgbClr val="000000"/>
                </a:solidFill>
                <a:latin typeface="The Seasons"/>
                <a:ea typeface="The Seasons"/>
                <a:cs typeface="The Seasons"/>
                <a:sym typeface="The Seasons"/>
              </a:rPr>
              <a:t>Faster convergence with fewer resources needed</a:t>
            </a:r>
          </a:p>
          <a:p>
            <a:pPr algn="ctr">
              <a:lnSpc>
                <a:spcPts val="491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Freeform 13" id="13"/>
          <p:cNvSpPr/>
          <p:nvPr/>
        </p:nvSpPr>
        <p:spPr>
          <a:xfrm flipH="false" flipV="false" rot="0">
            <a:off x="9344405" y="2509659"/>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4"/>
            <a:stretch>
              <a:fillRect l="0" t="0" r="0" b="0"/>
            </a:stretch>
          </a:blipFill>
        </p:spPr>
      </p:sp>
      <p:sp>
        <p:nvSpPr>
          <p:cNvPr name="TextBox 14" id="14"/>
          <p:cNvSpPr txBox="true"/>
          <p:nvPr/>
        </p:nvSpPr>
        <p:spPr>
          <a:xfrm rot="0">
            <a:off x="189617" y="336078"/>
            <a:ext cx="13678333" cy="695325"/>
          </a:xfrm>
          <a:prstGeom prst="rect">
            <a:avLst/>
          </a:prstGeom>
        </p:spPr>
        <p:txBody>
          <a:bodyPr anchor="t" rtlCol="false" tIns="0" lIns="0" bIns="0" rIns="0">
            <a:spAutoFit/>
          </a:bodyPr>
          <a:lstStyle/>
          <a:p>
            <a:pPr algn="l">
              <a:lnSpc>
                <a:spcPts val="4800"/>
              </a:lnSpc>
            </a:pPr>
            <a:r>
              <a:rPr lang="en-US" sz="6000" u="sng">
                <a:solidFill>
                  <a:srgbClr val="FED500"/>
                </a:solidFill>
                <a:latin typeface="TAN Nimbus"/>
                <a:ea typeface="TAN Nimbus"/>
                <a:cs typeface="TAN Nimbus"/>
                <a:sym typeface="TAN Nimbus"/>
              </a:rPr>
              <a:t>solution</a:t>
            </a:r>
          </a:p>
        </p:txBody>
      </p:sp>
      <p:sp>
        <p:nvSpPr>
          <p:cNvPr name="TextBox 15" id="15"/>
          <p:cNvSpPr txBox="true"/>
          <p:nvPr/>
        </p:nvSpPr>
        <p:spPr>
          <a:xfrm rot="0">
            <a:off x="0" y="1242622"/>
            <a:ext cx="9623416" cy="8683625"/>
          </a:xfrm>
          <a:prstGeom prst="rect">
            <a:avLst/>
          </a:prstGeom>
        </p:spPr>
        <p:txBody>
          <a:bodyPr anchor="t" rtlCol="false" tIns="0" lIns="0" bIns="0" rIns="0">
            <a:spAutoFit/>
          </a:bodyPr>
          <a:lstStyle/>
          <a:p>
            <a:pPr algn="l">
              <a:lnSpc>
                <a:spcPts val="4900"/>
              </a:lnSpc>
              <a:spcBef>
                <a:spcPct val="0"/>
              </a:spcBef>
            </a:pPr>
            <a:r>
              <a:rPr lang="en-US" sz="3500">
                <a:solidFill>
                  <a:srgbClr val="000000"/>
                </a:solidFill>
                <a:latin typeface="The Seasons"/>
                <a:ea typeface="The Seasons"/>
                <a:cs typeface="The Seasons"/>
                <a:sym typeface="The Seasons"/>
              </a:rPr>
              <a:t>To address this, we propose an AI-based garbage classification system that:</a:t>
            </a:r>
          </a:p>
          <a:p>
            <a:pPr algn="l">
              <a:lnSpc>
                <a:spcPts val="4900"/>
              </a:lnSpc>
              <a:spcBef>
                <a:spcPct val="0"/>
              </a:spcBef>
            </a:pPr>
            <a:r>
              <a:rPr lang="en-US" sz="3500">
                <a:solidFill>
                  <a:srgbClr val="000000"/>
                </a:solidFill>
                <a:latin typeface="The Seasons"/>
                <a:ea typeface="The Seasons"/>
                <a:cs typeface="The Seasons"/>
                <a:sym typeface="The Seasons"/>
              </a:rPr>
              <a:t>✅ Uses deep learning (EfficientNetV2B2) to classify waste images into categories like plastic, metal, organic, paper, and glass.</a:t>
            </a:r>
          </a:p>
          <a:p>
            <a:pPr algn="l">
              <a:lnSpc>
                <a:spcPts val="4900"/>
              </a:lnSpc>
              <a:spcBef>
                <a:spcPct val="0"/>
              </a:spcBef>
            </a:pPr>
            <a:r>
              <a:rPr lang="en-US" sz="3500">
                <a:solidFill>
                  <a:srgbClr val="000000"/>
                </a:solidFill>
                <a:latin typeface="The Seasons"/>
                <a:ea typeface="The Seasons"/>
                <a:cs typeface="The Seasons"/>
                <a:sym typeface="The Seasons"/>
              </a:rPr>
              <a:t>🔁 Employs transfer learning for fast, accurate training on limited data.</a:t>
            </a:r>
          </a:p>
          <a:p>
            <a:pPr algn="l">
              <a:lnSpc>
                <a:spcPts val="4900"/>
              </a:lnSpc>
              <a:spcBef>
                <a:spcPct val="0"/>
              </a:spcBef>
            </a:pPr>
            <a:r>
              <a:rPr lang="en-US" sz="3500">
                <a:solidFill>
                  <a:srgbClr val="000000"/>
                </a:solidFill>
                <a:latin typeface="The Seasons"/>
                <a:ea typeface="The Seasons"/>
                <a:cs typeface="The Seasons"/>
                <a:sym typeface="The Seasons"/>
              </a:rPr>
              <a:t>⚙️ Handles class imbalance using augmentation and weighted loss.</a:t>
            </a:r>
          </a:p>
          <a:p>
            <a:pPr algn="l">
              <a:lnSpc>
                <a:spcPts val="4900"/>
              </a:lnSpc>
              <a:spcBef>
                <a:spcPct val="0"/>
              </a:spcBef>
            </a:pPr>
            <a:r>
              <a:rPr lang="en-US" sz="3500">
                <a:solidFill>
                  <a:srgbClr val="000000"/>
                </a:solidFill>
                <a:latin typeface="The Seasons"/>
                <a:ea typeface="The Seasons"/>
                <a:cs typeface="The Seasons"/>
                <a:sym typeface="The Seasons"/>
              </a:rPr>
              <a:t>🌐 Deploys a real-time interface using Gradio to make predictions from user-uploaded images.</a:t>
            </a:r>
          </a:p>
          <a:p>
            <a:pPr algn="l">
              <a:lnSpc>
                <a:spcPts val="4900"/>
              </a:lnSpc>
              <a:spcBef>
                <a:spcPct val="0"/>
              </a:spcBef>
            </a:pPr>
            <a:r>
              <a:rPr lang="en-US" sz="3500">
                <a:solidFill>
                  <a:srgbClr val="000000"/>
                </a:solidFill>
                <a:latin typeface="The Seasons"/>
                <a:ea typeface="The Seasons"/>
                <a:cs typeface="The Seasons"/>
                <a:sym typeface="The Seasons"/>
              </a:rPr>
              <a:t>📊 Improves accuracy over manual classification and supports smart waste management systems.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109032" y="117003"/>
            <a:ext cx="2700338" cy="863271"/>
            <a:chOff x="0" y="0"/>
            <a:chExt cx="3600450" cy="1151028"/>
          </a:xfrm>
        </p:grpSpPr>
        <p:sp>
          <p:nvSpPr>
            <p:cNvPr name="Freeform 3" id="3" descr="A close up of a sign  Description automatically generated"/>
            <p:cNvSpPr/>
            <p:nvPr/>
          </p:nvSpPr>
          <p:spPr>
            <a:xfrm flipH="false" flipV="false" rot="0">
              <a:off x="0" y="0"/>
              <a:ext cx="3600450" cy="1151001"/>
            </a:xfrm>
            <a:custGeom>
              <a:avLst/>
              <a:gdLst/>
              <a:ahLst/>
              <a:cxnLst/>
              <a:rect r="r" b="b" t="t" l="l"/>
              <a:pathLst>
                <a:path h="1151001" w="3600450">
                  <a:moveTo>
                    <a:pt x="0" y="0"/>
                  </a:moveTo>
                  <a:lnTo>
                    <a:pt x="3600450" y="0"/>
                  </a:lnTo>
                  <a:lnTo>
                    <a:pt x="3600450" y="1151001"/>
                  </a:lnTo>
                  <a:lnTo>
                    <a:pt x="0" y="1151001"/>
                  </a:lnTo>
                  <a:lnTo>
                    <a:pt x="0" y="0"/>
                  </a:lnTo>
                  <a:close/>
                </a:path>
              </a:pathLst>
            </a:custGeom>
            <a:blipFill>
              <a:blip r:embed="rId2"/>
              <a:stretch>
                <a:fillRect l="0" t="0" r="0" b="-4570"/>
              </a:stretch>
            </a:blipFill>
          </p:spPr>
        </p:sp>
      </p:grpSp>
      <p:grpSp>
        <p:nvGrpSpPr>
          <p:cNvPr name="Group 4" id="4"/>
          <p:cNvGrpSpPr/>
          <p:nvPr/>
        </p:nvGrpSpPr>
        <p:grpSpPr>
          <a:xfrm rot="0">
            <a:off x="-19048" y="-19050"/>
            <a:ext cx="14782800" cy="1114545"/>
            <a:chOff x="0" y="0"/>
            <a:chExt cx="19710400" cy="1486060"/>
          </a:xfrm>
        </p:grpSpPr>
        <p:sp>
          <p:nvSpPr>
            <p:cNvPr name="Freeform 5" id="5"/>
            <p:cNvSpPr/>
            <p:nvPr/>
          </p:nvSpPr>
          <p:spPr>
            <a:xfrm flipH="false" flipV="false" rot="0">
              <a:off x="25400" y="25400"/>
              <a:ext cx="19659600" cy="1435227"/>
            </a:xfrm>
            <a:custGeom>
              <a:avLst/>
              <a:gdLst/>
              <a:ahLst/>
              <a:cxnLst/>
              <a:rect r="r" b="b" t="t" l="l"/>
              <a:pathLst>
                <a:path h="1435227" w="19659600">
                  <a:moveTo>
                    <a:pt x="0" y="0"/>
                  </a:moveTo>
                  <a:lnTo>
                    <a:pt x="19659600" y="0"/>
                  </a:lnTo>
                  <a:lnTo>
                    <a:pt x="19659600" y="1435227"/>
                  </a:lnTo>
                  <a:lnTo>
                    <a:pt x="0" y="1435227"/>
                  </a:lnTo>
                  <a:close/>
                </a:path>
              </a:pathLst>
            </a:custGeom>
            <a:solidFill>
              <a:srgbClr val="213264"/>
            </a:solidFill>
          </p:spPr>
        </p:sp>
        <p:sp>
          <p:nvSpPr>
            <p:cNvPr name="Freeform 6" id="6"/>
            <p:cNvSpPr/>
            <p:nvPr/>
          </p:nvSpPr>
          <p:spPr>
            <a:xfrm flipH="false" flipV="false" rot="0">
              <a:off x="0" y="0"/>
              <a:ext cx="19710400" cy="1486027"/>
            </a:xfrm>
            <a:custGeom>
              <a:avLst/>
              <a:gdLst/>
              <a:ahLst/>
              <a:cxnLst/>
              <a:rect r="r" b="b" t="t" l="l"/>
              <a:pathLst>
                <a:path h="1486027" w="19710400">
                  <a:moveTo>
                    <a:pt x="25400" y="0"/>
                  </a:moveTo>
                  <a:lnTo>
                    <a:pt x="19685000" y="0"/>
                  </a:lnTo>
                  <a:cubicBezTo>
                    <a:pt x="19698970" y="0"/>
                    <a:pt x="19710400" y="11430"/>
                    <a:pt x="19710400" y="25400"/>
                  </a:cubicBezTo>
                  <a:lnTo>
                    <a:pt x="19710400" y="1460627"/>
                  </a:lnTo>
                  <a:cubicBezTo>
                    <a:pt x="19710400" y="1474597"/>
                    <a:pt x="19698970" y="1486027"/>
                    <a:pt x="19685000" y="1486027"/>
                  </a:cubicBezTo>
                  <a:lnTo>
                    <a:pt x="25400" y="1486027"/>
                  </a:lnTo>
                  <a:cubicBezTo>
                    <a:pt x="11430" y="1486027"/>
                    <a:pt x="0" y="1474597"/>
                    <a:pt x="0" y="1460627"/>
                  </a:cubicBezTo>
                  <a:lnTo>
                    <a:pt x="0" y="25400"/>
                  </a:lnTo>
                  <a:cubicBezTo>
                    <a:pt x="0" y="11430"/>
                    <a:pt x="11430" y="0"/>
                    <a:pt x="25400" y="0"/>
                  </a:cubicBezTo>
                  <a:moveTo>
                    <a:pt x="25400" y="50800"/>
                  </a:moveTo>
                  <a:lnTo>
                    <a:pt x="25400" y="25400"/>
                  </a:lnTo>
                  <a:lnTo>
                    <a:pt x="50800" y="25400"/>
                  </a:lnTo>
                  <a:lnTo>
                    <a:pt x="50800" y="1460627"/>
                  </a:lnTo>
                  <a:lnTo>
                    <a:pt x="25400" y="1460627"/>
                  </a:lnTo>
                  <a:lnTo>
                    <a:pt x="25400" y="1435227"/>
                  </a:lnTo>
                  <a:lnTo>
                    <a:pt x="19685000" y="1435227"/>
                  </a:lnTo>
                  <a:lnTo>
                    <a:pt x="19685000" y="1460627"/>
                  </a:lnTo>
                  <a:lnTo>
                    <a:pt x="19659600" y="1460627"/>
                  </a:lnTo>
                  <a:lnTo>
                    <a:pt x="19659600" y="25400"/>
                  </a:lnTo>
                  <a:lnTo>
                    <a:pt x="19685000" y="25400"/>
                  </a:lnTo>
                  <a:lnTo>
                    <a:pt x="19685000" y="50800"/>
                  </a:lnTo>
                  <a:lnTo>
                    <a:pt x="25400" y="50800"/>
                  </a:lnTo>
                  <a:close/>
                </a:path>
              </a:pathLst>
            </a:custGeom>
            <a:solidFill>
              <a:srgbClr val="213264"/>
            </a:solidFill>
          </p:spPr>
        </p:sp>
      </p:grpSp>
      <p:grpSp>
        <p:nvGrpSpPr>
          <p:cNvPr name="Group 7" id="7"/>
          <p:cNvGrpSpPr/>
          <p:nvPr/>
        </p:nvGrpSpPr>
        <p:grpSpPr>
          <a:xfrm rot="0">
            <a:off x="14833450" y="-628"/>
            <a:ext cx="168424" cy="1098536"/>
            <a:chOff x="0" y="0"/>
            <a:chExt cx="224566" cy="1464714"/>
          </a:xfrm>
        </p:grpSpPr>
        <p:sp>
          <p:nvSpPr>
            <p:cNvPr name="Freeform 8" id="8"/>
            <p:cNvSpPr/>
            <p:nvPr/>
          </p:nvSpPr>
          <p:spPr>
            <a:xfrm flipH="false" flipV="false" rot="0">
              <a:off x="0" y="0"/>
              <a:ext cx="224536" cy="1464691"/>
            </a:xfrm>
            <a:custGeom>
              <a:avLst/>
              <a:gdLst/>
              <a:ahLst/>
              <a:cxnLst/>
              <a:rect r="r" b="b" t="t" l="l"/>
              <a:pathLst>
                <a:path h="1464691" w="224536">
                  <a:moveTo>
                    <a:pt x="0" y="0"/>
                  </a:moveTo>
                  <a:lnTo>
                    <a:pt x="224536" y="0"/>
                  </a:lnTo>
                  <a:lnTo>
                    <a:pt x="224536" y="1464691"/>
                  </a:lnTo>
                  <a:lnTo>
                    <a:pt x="0" y="1464691"/>
                  </a:lnTo>
                  <a:close/>
                </a:path>
              </a:pathLst>
            </a:custGeom>
            <a:solidFill>
              <a:srgbClr val="7FBA00"/>
            </a:solidFill>
          </p:spPr>
        </p:sp>
      </p:grpSp>
      <p:grpSp>
        <p:nvGrpSpPr>
          <p:cNvPr name="Group 9" id="9"/>
          <p:cNvGrpSpPr>
            <a:grpSpLocks noChangeAspect="true"/>
          </p:cNvGrpSpPr>
          <p:nvPr/>
        </p:nvGrpSpPr>
        <p:grpSpPr>
          <a:xfrm rot="0">
            <a:off x="0" y="-19050"/>
            <a:ext cx="14758988" cy="1085852"/>
            <a:chOff x="0" y="0"/>
            <a:chExt cx="19678650" cy="1447802"/>
          </a:xfrm>
        </p:grpSpPr>
        <p:sp>
          <p:nvSpPr>
            <p:cNvPr name="Freeform 10" id="10" descr="A blue and white background  Description automatically generated with medium confidence"/>
            <p:cNvSpPr/>
            <p:nvPr/>
          </p:nvSpPr>
          <p:spPr>
            <a:xfrm flipH="false" flipV="false" rot="0">
              <a:off x="0" y="0"/>
              <a:ext cx="19678650" cy="1447800"/>
            </a:xfrm>
            <a:custGeom>
              <a:avLst/>
              <a:gdLst/>
              <a:ahLst/>
              <a:cxnLst/>
              <a:rect r="r" b="b" t="t" l="l"/>
              <a:pathLst>
                <a:path h="1447800" w="19678650">
                  <a:moveTo>
                    <a:pt x="0" y="0"/>
                  </a:moveTo>
                  <a:lnTo>
                    <a:pt x="19678650" y="0"/>
                  </a:lnTo>
                  <a:lnTo>
                    <a:pt x="19678650" y="1447800"/>
                  </a:lnTo>
                  <a:lnTo>
                    <a:pt x="0" y="1447800"/>
                  </a:lnTo>
                  <a:lnTo>
                    <a:pt x="0" y="0"/>
                  </a:lnTo>
                  <a:close/>
                </a:path>
              </a:pathLst>
            </a:custGeom>
            <a:blipFill>
              <a:blip r:embed="rId3">
                <a:alphaModFix amt="16000"/>
              </a:blip>
              <a:stretch>
                <a:fillRect l="0" t="-213488" r="-1645" b="-549998"/>
              </a:stretch>
            </a:blipFill>
          </p:spPr>
        </p:sp>
      </p:grpSp>
      <p:grpSp>
        <p:nvGrpSpPr>
          <p:cNvPr name="Group 11" id="11"/>
          <p:cNvGrpSpPr/>
          <p:nvPr/>
        </p:nvGrpSpPr>
        <p:grpSpPr>
          <a:xfrm rot="0">
            <a:off x="17887950" y="-628"/>
            <a:ext cx="400050" cy="1098536"/>
            <a:chOff x="0" y="0"/>
            <a:chExt cx="533400" cy="1464714"/>
          </a:xfrm>
        </p:grpSpPr>
        <p:sp>
          <p:nvSpPr>
            <p:cNvPr name="Freeform 12" id="12"/>
            <p:cNvSpPr/>
            <p:nvPr/>
          </p:nvSpPr>
          <p:spPr>
            <a:xfrm flipH="false" flipV="false" rot="0">
              <a:off x="0" y="0"/>
              <a:ext cx="533400" cy="1464691"/>
            </a:xfrm>
            <a:custGeom>
              <a:avLst/>
              <a:gdLst/>
              <a:ahLst/>
              <a:cxnLst/>
              <a:rect r="r" b="b" t="t" l="l"/>
              <a:pathLst>
                <a:path h="1464691" w="533400">
                  <a:moveTo>
                    <a:pt x="0" y="0"/>
                  </a:moveTo>
                  <a:lnTo>
                    <a:pt x="533400" y="0"/>
                  </a:lnTo>
                  <a:lnTo>
                    <a:pt x="533400" y="1464691"/>
                  </a:lnTo>
                  <a:lnTo>
                    <a:pt x="0" y="1464691"/>
                  </a:lnTo>
                  <a:close/>
                </a:path>
              </a:pathLst>
            </a:custGeom>
            <a:solidFill>
              <a:srgbClr val="FED500"/>
            </a:solidFill>
          </p:spPr>
        </p:sp>
      </p:grpSp>
      <p:sp>
        <p:nvSpPr>
          <p:cNvPr name="Freeform 13" id="13"/>
          <p:cNvSpPr/>
          <p:nvPr/>
        </p:nvSpPr>
        <p:spPr>
          <a:xfrm flipH="false" flipV="false" rot="0">
            <a:off x="3003823" y="1097907"/>
            <a:ext cx="6058223" cy="4519627"/>
          </a:xfrm>
          <a:custGeom>
            <a:avLst/>
            <a:gdLst/>
            <a:ahLst/>
            <a:cxnLst/>
            <a:rect r="r" b="b" t="t" l="l"/>
            <a:pathLst>
              <a:path h="4519627" w="6058223">
                <a:moveTo>
                  <a:pt x="0" y="0"/>
                </a:moveTo>
                <a:lnTo>
                  <a:pt x="6058223" y="0"/>
                </a:lnTo>
                <a:lnTo>
                  <a:pt x="6058223" y="4519627"/>
                </a:lnTo>
                <a:lnTo>
                  <a:pt x="0" y="4519627"/>
                </a:lnTo>
                <a:lnTo>
                  <a:pt x="0" y="0"/>
                </a:lnTo>
                <a:close/>
              </a:path>
            </a:pathLst>
          </a:custGeom>
          <a:blipFill>
            <a:blip r:embed="rId4"/>
            <a:stretch>
              <a:fillRect l="0" t="0" r="0" b="0"/>
            </a:stretch>
          </a:blipFill>
        </p:spPr>
      </p:sp>
      <p:sp>
        <p:nvSpPr>
          <p:cNvPr name="Freeform 14" id="14"/>
          <p:cNvSpPr/>
          <p:nvPr/>
        </p:nvSpPr>
        <p:spPr>
          <a:xfrm flipH="false" flipV="false" rot="0">
            <a:off x="9062046" y="1066802"/>
            <a:ext cx="6099918" cy="4550732"/>
          </a:xfrm>
          <a:custGeom>
            <a:avLst/>
            <a:gdLst/>
            <a:ahLst/>
            <a:cxnLst/>
            <a:rect r="r" b="b" t="t" l="l"/>
            <a:pathLst>
              <a:path h="4550732" w="6099918">
                <a:moveTo>
                  <a:pt x="0" y="0"/>
                </a:moveTo>
                <a:lnTo>
                  <a:pt x="6099917" y="0"/>
                </a:lnTo>
                <a:lnTo>
                  <a:pt x="6099917" y="4550732"/>
                </a:lnTo>
                <a:lnTo>
                  <a:pt x="0" y="4550732"/>
                </a:lnTo>
                <a:lnTo>
                  <a:pt x="0" y="0"/>
                </a:lnTo>
                <a:close/>
              </a:path>
            </a:pathLst>
          </a:custGeom>
          <a:blipFill>
            <a:blip r:embed="rId5"/>
            <a:stretch>
              <a:fillRect l="0" t="0" r="0" b="0"/>
            </a:stretch>
          </a:blipFill>
        </p:spPr>
      </p:sp>
      <p:sp>
        <p:nvSpPr>
          <p:cNvPr name="Freeform 15" id="15"/>
          <p:cNvSpPr/>
          <p:nvPr/>
        </p:nvSpPr>
        <p:spPr>
          <a:xfrm flipH="false" flipV="false" rot="0">
            <a:off x="2987394" y="5617534"/>
            <a:ext cx="6074651" cy="4531883"/>
          </a:xfrm>
          <a:custGeom>
            <a:avLst/>
            <a:gdLst/>
            <a:ahLst/>
            <a:cxnLst/>
            <a:rect r="r" b="b" t="t" l="l"/>
            <a:pathLst>
              <a:path h="4531883" w="6074651">
                <a:moveTo>
                  <a:pt x="0" y="0"/>
                </a:moveTo>
                <a:lnTo>
                  <a:pt x="6074652" y="0"/>
                </a:lnTo>
                <a:lnTo>
                  <a:pt x="6074652" y="4531882"/>
                </a:lnTo>
                <a:lnTo>
                  <a:pt x="0" y="4531882"/>
                </a:lnTo>
                <a:lnTo>
                  <a:pt x="0" y="0"/>
                </a:lnTo>
                <a:close/>
              </a:path>
            </a:pathLst>
          </a:custGeom>
          <a:blipFill>
            <a:blip r:embed="rId6"/>
            <a:stretch>
              <a:fillRect l="0" t="0" r="0" b="0"/>
            </a:stretch>
          </a:blipFill>
        </p:spPr>
      </p:sp>
      <p:sp>
        <p:nvSpPr>
          <p:cNvPr name="Freeform 16" id="16"/>
          <p:cNvSpPr/>
          <p:nvPr/>
        </p:nvSpPr>
        <p:spPr>
          <a:xfrm flipH="false" flipV="false" rot="0">
            <a:off x="9102852" y="5617534"/>
            <a:ext cx="5899023" cy="4400858"/>
          </a:xfrm>
          <a:custGeom>
            <a:avLst/>
            <a:gdLst/>
            <a:ahLst/>
            <a:cxnLst/>
            <a:rect r="r" b="b" t="t" l="l"/>
            <a:pathLst>
              <a:path h="4400858" w="5899023">
                <a:moveTo>
                  <a:pt x="0" y="0"/>
                </a:moveTo>
                <a:lnTo>
                  <a:pt x="5899023" y="0"/>
                </a:lnTo>
                <a:lnTo>
                  <a:pt x="5899023" y="4400858"/>
                </a:lnTo>
                <a:lnTo>
                  <a:pt x="0" y="4400858"/>
                </a:lnTo>
                <a:lnTo>
                  <a:pt x="0" y="0"/>
                </a:lnTo>
                <a:close/>
              </a:path>
            </a:pathLst>
          </a:custGeom>
          <a:blipFill>
            <a:blip r:embed="rId7"/>
            <a:stretch>
              <a:fillRect l="0" t="0" r="0" b="0"/>
            </a:stretch>
          </a:blipFill>
        </p:spPr>
      </p:sp>
      <p:sp>
        <p:nvSpPr>
          <p:cNvPr name="TextBox 17" id="17"/>
          <p:cNvSpPr txBox="true"/>
          <p:nvPr/>
        </p:nvSpPr>
        <p:spPr>
          <a:xfrm rot="0">
            <a:off x="0" y="552451"/>
            <a:ext cx="19434804" cy="514350"/>
          </a:xfrm>
          <a:prstGeom prst="rect">
            <a:avLst/>
          </a:prstGeom>
        </p:spPr>
        <p:txBody>
          <a:bodyPr anchor="t" rtlCol="false" tIns="0" lIns="0" bIns="0" rIns="0">
            <a:spAutoFit/>
          </a:bodyPr>
          <a:lstStyle/>
          <a:p>
            <a:pPr algn="l">
              <a:lnSpc>
                <a:spcPts val="3600"/>
              </a:lnSpc>
            </a:pPr>
            <a:r>
              <a:rPr lang="en-US" sz="4500" u="sng">
                <a:solidFill>
                  <a:srgbClr val="FED500"/>
                </a:solidFill>
                <a:latin typeface="TAN Nimbus"/>
                <a:ea typeface="TAN Nimbus"/>
                <a:cs typeface="TAN Nimbus"/>
                <a:sym typeface="TAN Nimbus"/>
              </a:rPr>
              <a:t>Class Distribution Across Dataset Splits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DAGsTMVEgT0</dc:identifier>
  <dcterms:modified xsi:type="dcterms:W3CDTF">2011-08-01T06:04:30Z</dcterms:modified>
  <cp:revision>1</cp:revision>
  <dc:title>Week_3_Project_PPT_Template1.pptx</dc:title>
</cp:coreProperties>
</file>